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77" r:id="rId1"/>
    <p:sldMasterId id="2147484081" r:id="rId2"/>
    <p:sldMasterId id="2147484083" r:id="rId3"/>
    <p:sldMasterId id="2147484085" r:id="rId4"/>
    <p:sldMasterId id="2147484087" r:id="rId5"/>
  </p:sldMasterIdLst>
  <p:notesMasterIdLst>
    <p:notesMasterId r:id="rId40"/>
  </p:notesMasterIdLst>
  <p:handoutMasterIdLst>
    <p:handoutMasterId r:id="rId41"/>
  </p:handoutMasterIdLst>
  <p:sldIdLst>
    <p:sldId id="258" r:id="rId6"/>
    <p:sldId id="371" r:id="rId7"/>
    <p:sldId id="372" r:id="rId8"/>
    <p:sldId id="373" r:id="rId9"/>
    <p:sldId id="374" r:id="rId10"/>
    <p:sldId id="375" r:id="rId11"/>
    <p:sldId id="376" r:id="rId12"/>
    <p:sldId id="393" r:id="rId13"/>
    <p:sldId id="377" r:id="rId14"/>
    <p:sldId id="378" r:id="rId15"/>
    <p:sldId id="379" r:id="rId16"/>
    <p:sldId id="380" r:id="rId17"/>
    <p:sldId id="381" r:id="rId18"/>
    <p:sldId id="390" r:id="rId19"/>
    <p:sldId id="350" r:id="rId20"/>
    <p:sldId id="351" r:id="rId21"/>
    <p:sldId id="352" r:id="rId22"/>
    <p:sldId id="397" r:id="rId23"/>
    <p:sldId id="396" r:id="rId24"/>
    <p:sldId id="395" r:id="rId25"/>
    <p:sldId id="354" r:id="rId26"/>
    <p:sldId id="355" r:id="rId27"/>
    <p:sldId id="356" r:id="rId28"/>
    <p:sldId id="357" r:id="rId29"/>
    <p:sldId id="358" r:id="rId30"/>
    <p:sldId id="361" r:id="rId31"/>
    <p:sldId id="363" r:id="rId32"/>
    <p:sldId id="364" r:id="rId33"/>
    <p:sldId id="362" r:id="rId34"/>
    <p:sldId id="347" r:id="rId35"/>
    <p:sldId id="348" r:id="rId36"/>
    <p:sldId id="349" r:id="rId37"/>
    <p:sldId id="394" r:id="rId38"/>
    <p:sldId id="367" r:id="rId39"/>
  </p:sldIdLst>
  <p:sldSz cx="9144000" cy="6858000" type="screen4x3"/>
  <p:notesSz cx="6735763" cy="9869488"/>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3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eaLnBrk="1" hangingPunct="1">
              <a:defRPr sz="1200">
                <a:latin typeface="Arial" charset="0"/>
                <a:ea typeface="+mn-ea"/>
                <a:cs typeface="+mn-cs"/>
              </a:defRPr>
            </a:lvl1pPr>
          </a:lstStyle>
          <a:p>
            <a:pPr>
              <a:defRPr/>
            </a:pPr>
            <a:endParaRPr lang="en-ZA"/>
          </a:p>
        </p:txBody>
      </p:sp>
      <p:sp>
        <p:nvSpPr>
          <p:cNvPr id="3" name="Date Placeholder 2"/>
          <p:cNvSpPr>
            <a:spLocks noGrp="1"/>
          </p:cNvSpPr>
          <p:nvPr>
            <p:ph type="dt" sz="quarter" idx="1"/>
          </p:nvPr>
        </p:nvSpPr>
        <p:spPr>
          <a:xfrm>
            <a:off x="3814763" y="0"/>
            <a:ext cx="2919412" cy="49371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fld id="{23362E9E-45D2-4FCA-9FFA-888B671A4F7A}" type="datetimeFigureOut">
              <a:rPr lang="en-US"/>
              <a:pPr>
                <a:defRPr/>
              </a:pPr>
              <a:t>8/14/2017</a:t>
            </a:fld>
            <a:endParaRPr lang="en-ZA"/>
          </a:p>
        </p:txBody>
      </p:sp>
      <p:sp>
        <p:nvSpPr>
          <p:cNvPr id="4" name="Footer Placeholder 3"/>
          <p:cNvSpPr>
            <a:spLocks noGrp="1"/>
          </p:cNvSpPr>
          <p:nvPr>
            <p:ph type="ftr" sz="quarter" idx="2"/>
          </p:nvPr>
        </p:nvSpPr>
        <p:spPr>
          <a:xfrm>
            <a:off x="0" y="9374188"/>
            <a:ext cx="2919413" cy="493712"/>
          </a:xfrm>
          <a:prstGeom prst="rect">
            <a:avLst/>
          </a:prstGeom>
        </p:spPr>
        <p:txBody>
          <a:bodyPr vert="horz" lIns="91440" tIns="45720" rIns="91440" bIns="45720" rtlCol="0" anchor="b"/>
          <a:lstStyle>
            <a:lvl1pPr algn="l" eaLnBrk="1" hangingPunct="1">
              <a:defRPr sz="1200">
                <a:latin typeface="Arial" charset="0"/>
                <a:ea typeface="+mn-ea"/>
                <a:cs typeface="+mn-cs"/>
              </a:defRPr>
            </a:lvl1pPr>
          </a:lstStyle>
          <a:p>
            <a:pPr>
              <a:defRPr/>
            </a:pPr>
            <a:r>
              <a:rPr lang="en-ZA"/>
              <a:t>2</a:t>
            </a:r>
          </a:p>
        </p:txBody>
      </p:sp>
      <p:sp>
        <p:nvSpPr>
          <p:cNvPr id="5" name="Slide Number Placeholder 4"/>
          <p:cNvSpPr>
            <a:spLocks noGrp="1"/>
          </p:cNvSpPr>
          <p:nvPr>
            <p:ph type="sldNum" sz="quarter" idx="3"/>
          </p:nvPr>
        </p:nvSpPr>
        <p:spPr>
          <a:xfrm>
            <a:off x="3814763" y="9374188"/>
            <a:ext cx="2919412"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B3C1333-5C6A-41D5-99E2-128AB5BEDC1E}" type="slidenum">
              <a:rPr lang="en-ZA" altLang="en-US"/>
              <a:pPr>
                <a:defRPr/>
              </a:pPr>
              <a:t>‹#›</a:t>
            </a:fld>
            <a:endParaRPr lang="en-ZA" altLang="en-US"/>
          </a:p>
        </p:txBody>
      </p:sp>
    </p:spTree>
    <p:extLst>
      <p:ext uri="{BB962C8B-B14F-4D97-AF65-F5344CB8AC3E}">
        <p14:creationId xmlns:p14="http://schemas.microsoft.com/office/powerpoint/2010/main" val="399994337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eaLnBrk="1" hangingPunct="1">
              <a:defRPr sz="1200">
                <a:latin typeface="Arial" charset="0"/>
                <a:ea typeface="+mn-ea"/>
                <a:cs typeface="+mn-cs"/>
              </a:defRPr>
            </a:lvl1pPr>
          </a:lstStyle>
          <a:p>
            <a:pPr>
              <a:defRPr/>
            </a:pPr>
            <a:endParaRPr lang="en-ZA"/>
          </a:p>
        </p:txBody>
      </p:sp>
      <p:sp>
        <p:nvSpPr>
          <p:cNvPr id="3" name="Date Placeholder 2"/>
          <p:cNvSpPr>
            <a:spLocks noGrp="1"/>
          </p:cNvSpPr>
          <p:nvPr>
            <p:ph type="dt" idx="1"/>
          </p:nvPr>
        </p:nvSpPr>
        <p:spPr>
          <a:xfrm>
            <a:off x="3814763" y="0"/>
            <a:ext cx="2919412" cy="49371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fld id="{57059391-283B-4870-927F-08AF507E139E}" type="datetimeFigureOut">
              <a:rPr lang="en-ZA"/>
              <a:pPr>
                <a:defRPr/>
              </a:pPr>
              <a:t>2017-08-14</a:t>
            </a:fld>
            <a:endParaRPr lang="en-ZA"/>
          </a:p>
        </p:txBody>
      </p:sp>
      <p:sp>
        <p:nvSpPr>
          <p:cNvPr id="4" name="Slide Image Placeholder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pPr lvl="0"/>
            <a:endParaRPr lang="en-ZA" noProof="0" dirty="0" smtClean="0"/>
          </a:p>
        </p:txBody>
      </p:sp>
      <p:sp>
        <p:nvSpPr>
          <p:cNvPr id="5" name="Notes Placeholder 4"/>
          <p:cNvSpPr>
            <a:spLocks noGrp="1"/>
          </p:cNvSpPr>
          <p:nvPr>
            <p:ph type="body" sz="quarter" idx="3"/>
          </p:nvPr>
        </p:nvSpPr>
        <p:spPr>
          <a:xfrm>
            <a:off x="673100" y="4687888"/>
            <a:ext cx="5389563" cy="44418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smtClean="0"/>
          </a:p>
        </p:txBody>
      </p:sp>
      <p:sp>
        <p:nvSpPr>
          <p:cNvPr id="6" name="Footer Placeholder 5"/>
          <p:cNvSpPr>
            <a:spLocks noGrp="1"/>
          </p:cNvSpPr>
          <p:nvPr>
            <p:ph type="ftr" sz="quarter" idx="4"/>
          </p:nvPr>
        </p:nvSpPr>
        <p:spPr>
          <a:xfrm>
            <a:off x="0" y="9374188"/>
            <a:ext cx="2919413" cy="493712"/>
          </a:xfrm>
          <a:prstGeom prst="rect">
            <a:avLst/>
          </a:prstGeom>
        </p:spPr>
        <p:txBody>
          <a:bodyPr vert="horz" lIns="91440" tIns="45720" rIns="91440" bIns="45720" rtlCol="0" anchor="b"/>
          <a:lstStyle>
            <a:lvl1pPr algn="l" eaLnBrk="1" hangingPunct="1">
              <a:defRPr sz="1200">
                <a:latin typeface="Arial" charset="0"/>
                <a:ea typeface="+mn-ea"/>
                <a:cs typeface="+mn-cs"/>
              </a:defRPr>
            </a:lvl1pPr>
          </a:lstStyle>
          <a:p>
            <a:pPr>
              <a:defRPr/>
            </a:pPr>
            <a:r>
              <a:rPr lang="en-ZA"/>
              <a:t>2</a:t>
            </a:r>
          </a:p>
        </p:txBody>
      </p:sp>
      <p:sp>
        <p:nvSpPr>
          <p:cNvPr id="7" name="Slide Number Placeholder 6"/>
          <p:cNvSpPr>
            <a:spLocks noGrp="1"/>
          </p:cNvSpPr>
          <p:nvPr>
            <p:ph type="sldNum" sz="quarter" idx="5"/>
          </p:nvPr>
        </p:nvSpPr>
        <p:spPr>
          <a:xfrm>
            <a:off x="3814763" y="9374188"/>
            <a:ext cx="2919412"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1F852BF-B385-4F74-AAC9-9A1A39D5B410}" type="slidenum">
              <a:rPr lang="en-ZA" altLang="en-US"/>
              <a:pPr>
                <a:defRPr/>
              </a:pPr>
              <a:t>‹#›</a:t>
            </a:fld>
            <a:endParaRPr lang="en-ZA" altLang="en-US"/>
          </a:p>
        </p:txBody>
      </p:sp>
    </p:spTree>
    <p:extLst>
      <p:ext uri="{BB962C8B-B14F-4D97-AF65-F5344CB8AC3E}">
        <p14:creationId xmlns:p14="http://schemas.microsoft.com/office/powerpoint/2010/main" val="1091183979"/>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ea typeface="ＭＳ Ｐゴシック" panose="020B0600070205080204" pitchFamily="34" charset="-128"/>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D08816E-4A00-48DA-A428-239865BE996F}" type="slidenum">
              <a:rPr lang="en-ZA" altLang="en-US" smtClean="0">
                <a:latin typeface="Arial" panose="020B0604020202020204" pitchFamily="34" charset="0"/>
              </a:rPr>
              <a:pPr>
                <a:spcBef>
                  <a:spcPct val="0"/>
                </a:spcBef>
              </a:pPr>
              <a:t>1</a:t>
            </a:fld>
            <a:endParaRPr lang="en-ZA" altLang="en-US" smtClean="0">
              <a:latin typeface="Arial" panose="020B0604020202020204" pitchFamily="34" charset="0"/>
            </a:endParaRPr>
          </a:p>
        </p:txBody>
      </p:sp>
      <p:sp>
        <p:nvSpPr>
          <p:cNvPr id="14341"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ZA" altLang="en-US" smtClean="0">
                <a:latin typeface="Arial" panose="020B0604020202020204" pitchFamily="34" charset="0"/>
              </a:rPr>
              <a:t>2</a:t>
            </a:r>
          </a:p>
        </p:txBody>
      </p:sp>
    </p:spTree>
    <p:extLst>
      <p:ext uri="{BB962C8B-B14F-4D97-AF65-F5344CB8AC3E}">
        <p14:creationId xmlns:p14="http://schemas.microsoft.com/office/powerpoint/2010/main" val="1676321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1173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429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ltGray">
          <a:xfrm>
            <a:off x="762000" y="990600"/>
            <a:ext cx="7772400" cy="1066800"/>
          </a:xfrm>
          <a:prstGeom prst="rect">
            <a:avLst/>
          </a:prstGeom>
        </p:spPr>
        <p:txBody>
          <a:bodyPr/>
          <a:lstStyle>
            <a:lvl1pPr algn="ctr">
              <a:defRPr sz="4000">
                <a:latin typeface="Verdana" pitchFamily="34" charset="0"/>
              </a:defRPr>
            </a:lvl1pPr>
          </a:lstStyle>
          <a:p>
            <a:r>
              <a:rPr lang="en-US" dirty="0" smtClean="0"/>
              <a:t>Click to edit Master title style</a:t>
            </a:r>
            <a:endParaRPr lang="en-ZA" dirty="0"/>
          </a:p>
        </p:txBody>
      </p:sp>
      <p:sp>
        <p:nvSpPr>
          <p:cNvPr id="3075" name="Rectangle 3"/>
          <p:cNvSpPr>
            <a:spLocks noGrp="1" noChangeArrowheads="1"/>
          </p:cNvSpPr>
          <p:nvPr>
            <p:ph type="subTitle" idx="1"/>
          </p:nvPr>
        </p:nvSpPr>
        <p:spPr>
          <a:xfrm>
            <a:off x="1371600" y="4572000"/>
            <a:ext cx="6400800" cy="533400"/>
          </a:xfrm>
          <a:prstGeom prst="rect">
            <a:avLst/>
          </a:prstGeom>
        </p:spPr>
        <p:txBody>
          <a:bodyPr/>
          <a:lstStyle>
            <a:lvl1pPr marL="0" indent="0" algn="ctr">
              <a:buFontTx/>
              <a:buNone/>
              <a:defRPr sz="2800">
                <a:solidFill>
                  <a:schemeClr val="tx2"/>
                </a:solidFill>
                <a:latin typeface="Verdana" pitchFamily="34" charset="0"/>
              </a:defRPr>
            </a:lvl1pPr>
          </a:lstStyle>
          <a:p>
            <a:r>
              <a:rPr lang="en-US" dirty="0" smtClean="0"/>
              <a:t>Click to edit Master subtitle style</a:t>
            </a:r>
            <a:endParaRPr lang="en-ZA" dirty="0"/>
          </a:p>
        </p:txBody>
      </p:sp>
    </p:spTree>
    <p:extLst>
      <p:ext uri="{BB962C8B-B14F-4D97-AF65-F5344CB8AC3E}">
        <p14:creationId xmlns:p14="http://schemas.microsoft.com/office/powerpoint/2010/main" val="4221400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 No Title or footer">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799" y="1524000"/>
            <a:ext cx="7007225" cy="4598988"/>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773362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7028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5117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ltGray">
          <a:xfrm>
            <a:off x="762000" y="990600"/>
            <a:ext cx="7772400" cy="1066800"/>
          </a:xfrm>
          <a:prstGeom prst="rect">
            <a:avLst/>
          </a:prstGeom>
        </p:spPr>
        <p:txBody>
          <a:bodyPr/>
          <a:lstStyle>
            <a:lvl1pPr algn="ctr">
              <a:defRPr sz="4000">
                <a:latin typeface="Verdana" pitchFamily="34" charset="0"/>
              </a:defRPr>
            </a:lvl1pPr>
          </a:lstStyle>
          <a:p>
            <a:r>
              <a:rPr lang="en-US" dirty="0" smtClean="0"/>
              <a:t>Click to edit Master title style</a:t>
            </a:r>
            <a:endParaRPr lang="en-ZA" dirty="0"/>
          </a:p>
        </p:txBody>
      </p:sp>
      <p:sp>
        <p:nvSpPr>
          <p:cNvPr id="3075" name="Rectangle 3"/>
          <p:cNvSpPr>
            <a:spLocks noGrp="1" noChangeArrowheads="1"/>
          </p:cNvSpPr>
          <p:nvPr>
            <p:ph type="subTitle" idx="1"/>
          </p:nvPr>
        </p:nvSpPr>
        <p:spPr>
          <a:xfrm>
            <a:off x="1371600" y="4572000"/>
            <a:ext cx="6400800" cy="533400"/>
          </a:xfrm>
          <a:prstGeom prst="rect">
            <a:avLst/>
          </a:prstGeom>
        </p:spPr>
        <p:txBody>
          <a:bodyPr/>
          <a:lstStyle>
            <a:lvl1pPr marL="0" indent="0" algn="ctr">
              <a:buFontTx/>
              <a:buNone/>
              <a:defRPr sz="2800">
                <a:solidFill>
                  <a:schemeClr val="tx2"/>
                </a:solidFill>
                <a:latin typeface="Verdana" pitchFamily="34" charset="0"/>
              </a:defRPr>
            </a:lvl1pPr>
          </a:lstStyle>
          <a:p>
            <a:r>
              <a:rPr lang="en-US" dirty="0" smtClean="0"/>
              <a:t>Click to edit Master subtitle style</a:t>
            </a:r>
            <a:endParaRPr lang="en-ZA" dirty="0"/>
          </a:p>
        </p:txBody>
      </p:sp>
    </p:spTree>
    <p:extLst>
      <p:ext uri="{BB962C8B-B14F-4D97-AF65-F5344CB8AC3E}">
        <p14:creationId xmlns:p14="http://schemas.microsoft.com/office/powerpoint/2010/main" val="3773058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6934200" cy="868362"/>
          </a:xfrm>
          <a:prstGeom prst="rect">
            <a:avLst/>
          </a:prstGeom>
        </p:spPr>
        <p:txBody>
          <a:bodyPr/>
          <a:lstStyle/>
          <a:p>
            <a:r>
              <a:rPr lang="en-US" dirty="0" smtClean="0"/>
              <a:t>Click to edit Master title style</a:t>
            </a:r>
            <a:endParaRPr lang="en-ZA" dirty="0"/>
          </a:p>
        </p:txBody>
      </p:sp>
      <p:sp>
        <p:nvSpPr>
          <p:cNvPr id="3" name="Content Placeholder 2"/>
          <p:cNvSpPr>
            <a:spLocks noGrp="1"/>
          </p:cNvSpPr>
          <p:nvPr>
            <p:ph idx="1"/>
          </p:nvPr>
        </p:nvSpPr>
        <p:spPr>
          <a:xfrm>
            <a:off x="457200" y="1447800"/>
            <a:ext cx="8229600" cy="494982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Rectangle 4"/>
          <p:cNvSpPr>
            <a:spLocks noGrp="1" noChangeArrowheads="1"/>
          </p:cNvSpPr>
          <p:nvPr>
            <p:ph type="dt" sz="half" idx="10"/>
          </p:nvPr>
        </p:nvSpPr>
        <p:spPr>
          <a:xfrm>
            <a:off x="457200" y="6477000"/>
            <a:ext cx="2133600" cy="244475"/>
          </a:xfrm>
          <a:prstGeom prst="rect">
            <a:avLst/>
          </a:prstGeom>
        </p:spPr>
        <p:txBody>
          <a:bodyPr/>
          <a:lstStyle>
            <a:lvl1pPr eaLnBrk="1" hangingPunct="1">
              <a:defRPr>
                <a:latin typeface="Arial" charset="0"/>
                <a:ea typeface="+mn-ea"/>
                <a:cs typeface="+mn-cs"/>
              </a:defRPr>
            </a:lvl1pPr>
          </a:lstStyle>
          <a:p>
            <a:pPr>
              <a:defRPr/>
            </a:pPr>
            <a:endParaRPr lang="en-ZA"/>
          </a:p>
        </p:txBody>
      </p:sp>
      <p:sp>
        <p:nvSpPr>
          <p:cNvPr id="5" name="Rectangle 5"/>
          <p:cNvSpPr>
            <a:spLocks noGrp="1" noChangeArrowheads="1"/>
          </p:cNvSpPr>
          <p:nvPr>
            <p:ph type="ftr" sz="quarter" idx="11"/>
          </p:nvPr>
        </p:nvSpPr>
        <p:spPr>
          <a:xfrm>
            <a:off x="3124200" y="6477000"/>
            <a:ext cx="2895600" cy="244475"/>
          </a:xfrm>
          <a:prstGeom prst="rect">
            <a:avLst/>
          </a:prstGeom>
        </p:spPr>
        <p:txBody>
          <a:bodyPr/>
          <a:lstStyle>
            <a:lvl1pPr eaLnBrk="1" hangingPunct="1">
              <a:defRPr>
                <a:latin typeface="Arial" charset="0"/>
                <a:ea typeface="+mn-ea"/>
                <a:cs typeface="+mn-cs"/>
              </a:defRPr>
            </a:lvl1pPr>
          </a:lstStyle>
          <a:p>
            <a:pPr>
              <a:defRPr/>
            </a:pPr>
            <a:endParaRPr lang="en-ZA"/>
          </a:p>
        </p:txBody>
      </p:sp>
      <p:sp>
        <p:nvSpPr>
          <p:cNvPr id="6" name="Rectangle 6"/>
          <p:cNvSpPr>
            <a:spLocks noGrp="1" noChangeArrowheads="1"/>
          </p:cNvSpPr>
          <p:nvPr>
            <p:ph type="sldNum" sz="quarter" idx="12"/>
          </p:nvPr>
        </p:nvSpPr>
        <p:spPr>
          <a:xfrm>
            <a:off x="6553200" y="6477000"/>
            <a:ext cx="1828800" cy="24447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75038DA5-4680-4F7F-9434-6CD62CC44190}" type="slidenum">
              <a:rPr lang="en-ZA" altLang="en-US"/>
              <a:pPr>
                <a:defRPr/>
              </a:pPr>
              <a:t>‹#›</a:t>
            </a:fld>
            <a:endParaRPr lang="en-ZA" altLang="en-US"/>
          </a:p>
        </p:txBody>
      </p:sp>
    </p:spTree>
    <p:extLst>
      <p:ext uri="{BB962C8B-B14F-4D97-AF65-F5344CB8AC3E}">
        <p14:creationId xmlns:p14="http://schemas.microsoft.com/office/powerpoint/2010/main" val="2206625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371601"/>
            <a:ext cx="4040188" cy="8032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6" y="1371601"/>
            <a:ext cx="4041775" cy="8032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10" name="Title 1"/>
          <p:cNvSpPr>
            <a:spLocks noGrp="1"/>
          </p:cNvSpPr>
          <p:nvPr>
            <p:ph type="title"/>
          </p:nvPr>
        </p:nvSpPr>
        <p:spPr>
          <a:xfrm>
            <a:off x="1676400" y="274638"/>
            <a:ext cx="6934200" cy="868362"/>
          </a:xfrm>
          <a:prstGeom prst="rect">
            <a:avLst/>
          </a:prstGeom>
        </p:spPr>
        <p:txBody>
          <a:bodyPr/>
          <a:lstStyle/>
          <a:p>
            <a:r>
              <a:rPr lang="en-US" smtClean="0"/>
              <a:t>Click to edit Master title style</a:t>
            </a:r>
            <a:endParaRPr lang="en-ZA"/>
          </a:p>
        </p:txBody>
      </p:sp>
      <p:sp>
        <p:nvSpPr>
          <p:cNvPr id="7" name="Rectangle 4"/>
          <p:cNvSpPr>
            <a:spLocks noGrp="1" noChangeArrowheads="1"/>
          </p:cNvSpPr>
          <p:nvPr>
            <p:ph type="dt" sz="half" idx="10"/>
          </p:nvPr>
        </p:nvSpPr>
        <p:spPr>
          <a:xfrm>
            <a:off x="457200" y="6477000"/>
            <a:ext cx="2133600" cy="244475"/>
          </a:xfrm>
          <a:prstGeom prst="rect">
            <a:avLst/>
          </a:prstGeom>
        </p:spPr>
        <p:txBody>
          <a:bodyPr/>
          <a:lstStyle>
            <a:lvl1pPr eaLnBrk="1" hangingPunct="1">
              <a:defRPr>
                <a:latin typeface="Arial" charset="0"/>
                <a:ea typeface="+mn-ea"/>
                <a:cs typeface="+mn-cs"/>
              </a:defRPr>
            </a:lvl1pPr>
          </a:lstStyle>
          <a:p>
            <a:pPr>
              <a:defRPr/>
            </a:pPr>
            <a:endParaRPr lang="en-ZA"/>
          </a:p>
        </p:txBody>
      </p:sp>
      <p:sp>
        <p:nvSpPr>
          <p:cNvPr id="8" name="Rectangle 5"/>
          <p:cNvSpPr>
            <a:spLocks noGrp="1" noChangeArrowheads="1"/>
          </p:cNvSpPr>
          <p:nvPr>
            <p:ph type="ftr" sz="quarter" idx="11"/>
          </p:nvPr>
        </p:nvSpPr>
        <p:spPr>
          <a:xfrm>
            <a:off x="3124200" y="6477000"/>
            <a:ext cx="2895600" cy="244475"/>
          </a:xfrm>
          <a:prstGeom prst="rect">
            <a:avLst/>
          </a:prstGeom>
        </p:spPr>
        <p:txBody>
          <a:bodyPr/>
          <a:lstStyle>
            <a:lvl1pPr eaLnBrk="1" hangingPunct="1">
              <a:defRPr>
                <a:latin typeface="Arial" charset="0"/>
                <a:ea typeface="+mn-ea"/>
                <a:cs typeface="+mn-cs"/>
              </a:defRPr>
            </a:lvl1pPr>
          </a:lstStyle>
          <a:p>
            <a:pPr>
              <a:defRPr/>
            </a:pPr>
            <a:endParaRPr lang="en-ZA"/>
          </a:p>
        </p:txBody>
      </p:sp>
      <p:sp>
        <p:nvSpPr>
          <p:cNvPr id="9" name="Rectangle 6"/>
          <p:cNvSpPr>
            <a:spLocks noGrp="1" noChangeArrowheads="1"/>
          </p:cNvSpPr>
          <p:nvPr>
            <p:ph type="sldNum" sz="quarter" idx="12"/>
          </p:nvPr>
        </p:nvSpPr>
        <p:spPr>
          <a:xfrm>
            <a:off x="6553200" y="6477000"/>
            <a:ext cx="1828800" cy="24447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BA08B80-69DE-4FEA-B782-BC0384DD1F87}" type="slidenum">
              <a:rPr lang="en-ZA" altLang="en-US"/>
              <a:pPr>
                <a:defRPr/>
              </a:pPr>
              <a:t>‹#›</a:t>
            </a:fld>
            <a:endParaRPr lang="en-ZA" altLang="en-US"/>
          </a:p>
        </p:txBody>
      </p:sp>
    </p:spTree>
    <p:extLst>
      <p:ext uri="{BB962C8B-B14F-4D97-AF65-F5344CB8AC3E}">
        <p14:creationId xmlns:p14="http://schemas.microsoft.com/office/powerpoint/2010/main" val="855618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371600"/>
            <a:ext cx="5111751" cy="49530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Text Placeholder 3"/>
          <p:cNvSpPr>
            <a:spLocks noGrp="1"/>
          </p:cNvSpPr>
          <p:nvPr>
            <p:ph type="body" sz="half" idx="2"/>
          </p:nvPr>
        </p:nvSpPr>
        <p:spPr>
          <a:xfrm>
            <a:off x="457201" y="1371600"/>
            <a:ext cx="3008313" cy="4953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a:spLocks noGrp="1"/>
          </p:cNvSpPr>
          <p:nvPr>
            <p:ph type="title"/>
          </p:nvPr>
        </p:nvSpPr>
        <p:spPr>
          <a:xfrm>
            <a:off x="1676400" y="274638"/>
            <a:ext cx="6934200" cy="868362"/>
          </a:xfrm>
          <a:prstGeom prst="rect">
            <a:avLst/>
          </a:prstGeom>
        </p:spPr>
        <p:txBody>
          <a:bodyPr/>
          <a:lstStyle/>
          <a:p>
            <a:r>
              <a:rPr lang="en-US" smtClean="0"/>
              <a:t>Click to edit Master title style</a:t>
            </a:r>
            <a:endParaRPr lang="en-ZA"/>
          </a:p>
        </p:txBody>
      </p:sp>
      <p:sp>
        <p:nvSpPr>
          <p:cNvPr id="5" name="Date Placeholder 4"/>
          <p:cNvSpPr>
            <a:spLocks noGrp="1" noChangeArrowheads="1"/>
          </p:cNvSpPr>
          <p:nvPr>
            <p:ph type="dt" sz="half" idx="10"/>
          </p:nvPr>
        </p:nvSpPr>
        <p:spPr>
          <a:xfrm>
            <a:off x="457200" y="6477000"/>
            <a:ext cx="2133600" cy="244475"/>
          </a:xfrm>
          <a:prstGeom prst="rect">
            <a:avLst/>
          </a:prstGeom>
        </p:spPr>
        <p:txBody>
          <a:bodyPr/>
          <a:lstStyle>
            <a:lvl1pPr eaLnBrk="1" hangingPunct="1">
              <a:defRPr>
                <a:latin typeface="Arial" charset="0"/>
                <a:ea typeface="+mn-ea"/>
                <a:cs typeface="+mn-cs"/>
              </a:defRPr>
            </a:lvl1pPr>
          </a:lstStyle>
          <a:p>
            <a:pPr>
              <a:defRPr/>
            </a:pPr>
            <a:endParaRPr lang="en-ZA"/>
          </a:p>
        </p:txBody>
      </p:sp>
      <p:sp>
        <p:nvSpPr>
          <p:cNvPr id="6" name="Footer Placeholder 5"/>
          <p:cNvSpPr>
            <a:spLocks noGrp="1" noChangeArrowheads="1"/>
          </p:cNvSpPr>
          <p:nvPr>
            <p:ph type="ftr" sz="quarter" idx="11"/>
          </p:nvPr>
        </p:nvSpPr>
        <p:spPr>
          <a:xfrm>
            <a:off x="3124200" y="6477000"/>
            <a:ext cx="2895600" cy="244475"/>
          </a:xfrm>
          <a:prstGeom prst="rect">
            <a:avLst/>
          </a:prstGeom>
        </p:spPr>
        <p:txBody>
          <a:bodyPr/>
          <a:lstStyle>
            <a:lvl1pPr eaLnBrk="1" hangingPunct="1">
              <a:defRPr>
                <a:latin typeface="Arial" charset="0"/>
                <a:ea typeface="+mn-ea"/>
                <a:cs typeface="+mn-cs"/>
              </a:defRPr>
            </a:lvl1pPr>
          </a:lstStyle>
          <a:p>
            <a:pPr>
              <a:defRPr/>
            </a:pPr>
            <a:endParaRPr lang="en-ZA"/>
          </a:p>
        </p:txBody>
      </p:sp>
      <p:sp>
        <p:nvSpPr>
          <p:cNvPr id="7" name="Slide Number Placeholder 6"/>
          <p:cNvSpPr>
            <a:spLocks noGrp="1" noChangeArrowheads="1"/>
          </p:cNvSpPr>
          <p:nvPr>
            <p:ph type="sldNum" sz="quarter" idx="12"/>
          </p:nvPr>
        </p:nvSpPr>
        <p:spPr>
          <a:xfrm>
            <a:off x="6553200" y="6477000"/>
            <a:ext cx="1828800" cy="24447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E9649AC5-0239-4430-9FA8-31F4BF83835D}" type="slidenum">
              <a:rPr lang="en-ZA" altLang="en-US"/>
              <a:pPr>
                <a:defRPr/>
              </a:pPr>
              <a:t>‹#›</a:t>
            </a:fld>
            <a:endParaRPr lang="en-ZA" altLang="en-US"/>
          </a:p>
        </p:txBody>
      </p:sp>
    </p:spTree>
    <p:extLst>
      <p:ext uri="{BB962C8B-B14F-4D97-AF65-F5344CB8AC3E}">
        <p14:creationId xmlns:p14="http://schemas.microsoft.com/office/powerpoint/2010/main" val="3085934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itle 1"/>
          <p:cNvSpPr txBox="1">
            <a:spLocks/>
          </p:cNvSpPr>
          <p:nvPr/>
        </p:nvSpPr>
        <p:spPr bwMode="gray">
          <a:xfrm>
            <a:off x="1676400" y="274638"/>
            <a:ext cx="6934200" cy="868362"/>
          </a:xfrm>
          <a:prstGeom prst="rect">
            <a:avLst/>
          </a:prstGeom>
          <a:noFill/>
          <a:ln>
            <a:noFill/>
          </a:ln>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3600" dirty="0" smtClean="0">
                <a:solidFill>
                  <a:schemeClr val="bg1"/>
                </a:solidFill>
                <a:latin typeface="Verdana" pitchFamily="34" charset="0"/>
                <a:ea typeface="+mn-ea"/>
              </a:rPr>
              <a:t>Click to edit Master title style</a:t>
            </a:r>
            <a:endParaRPr lang="en-ZA" sz="3600" dirty="0" smtClean="0">
              <a:solidFill>
                <a:schemeClr val="bg1"/>
              </a:solidFill>
              <a:latin typeface="Verdana" pitchFamily="34" charset="0"/>
              <a:ea typeface="+mn-ea"/>
            </a:endParaRPr>
          </a:p>
        </p:txBody>
      </p:sp>
      <p:sp>
        <p:nvSpPr>
          <p:cNvPr id="2" name="Title 1"/>
          <p:cNvSpPr>
            <a:spLocks noGrp="1"/>
          </p:cNvSpPr>
          <p:nvPr>
            <p:ph type="title"/>
          </p:nvPr>
        </p:nvSpPr>
        <p:spPr>
          <a:xfrm>
            <a:off x="304800" y="5757862"/>
            <a:ext cx="8534400" cy="566738"/>
          </a:xfrm>
          <a:prstGeom prst="rect">
            <a:avLst/>
          </a:prstGeom>
        </p:spPr>
        <p:txBody>
          <a:bodyPr anchor="b"/>
          <a:lstStyle>
            <a:lvl1pPr algn="l">
              <a:defRPr sz="2000" b="1"/>
            </a:lvl1pPr>
          </a:lstStyle>
          <a:p>
            <a:r>
              <a:rPr lang="en-US" dirty="0" smtClean="0"/>
              <a:t>Click to edit Master title style</a:t>
            </a:r>
            <a:endParaRPr lang="en-ZA" dirty="0"/>
          </a:p>
        </p:txBody>
      </p:sp>
      <p:sp>
        <p:nvSpPr>
          <p:cNvPr id="3" name="Picture Placeholder 2"/>
          <p:cNvSpPr>
            <a:spLocks noGrp="1"/>
          </p:cNvSpPr>
          <p:nvPr>
            <p:ph type="pic" idx="1"/>
          </p:nvPr>
        </p:nvSpPr>
        <p:spPr>
          <a:xfrm>
            <a:off x="304800" y="1265237"/>
            <a:ext cx="8534400" cy="43735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ZA" noProof="0" dirty="0" smtClean="0"/>
          </a:p>
        </p:txBody>
      </p:sp>
      <p:sp>
        <p:nvSpPr>
          <p:cNvPr id="5" name="Date Placeholder 4"/>
          <p:cNvSpPr>
            <a:spLocks noGrp="1" noChangeArrowheads="1"/>
          </p:cNvSpPr>
          <p:nvPr>
            <p:ph type="dt" sz="half" idx="10"/>
          </p:nvPr>
        </p:nvSpPr>
        <p:spPr>
          <a:xfrm>
            <a:off x="457200" y="6477000"/>
            <a:ext cx="2133600" cy="244475"/>
          </a:xfrm>
          <a:prstGeom prst="rect">
            <a:avLst/>
          </a:prstGeom>
        </p:spPr>
        <p:txBody>
          <a:bodyPr/>
          <a:lstStyle>
            <a:lvl1pPr eaLnBrk="1" hangingPunct="1">
              <a:defRPr>
                <a:latin typeface="Arial" charset="0"/>
                <a:ea typeface="+mn-ea"/>
                <a:cs typeface="+mn-cs"/>
              </a:defRPr>
            </a:lvl1pPr>
          </a:lstStyle>
          <a:p>
            <a:pPr>
              <a:defRPr/>
            </a:pPr>
            <a:endParaRPr lang="en-ZA"/>
          </a:p>
        </p:txBody>
      </p:sp>
      <p:sp>
        <p:nvSpPr>
          <p:cNvPr id="6" name="Footer Placeholder 5"/>
          <p:cNvSpPr>
            <a:spLocks noGrp="1" noChangeArrowheads="1"/>
          </p:cNvSpPr>
          <p:nvPr>
            <p:ph type="ftr" sz="quarter" idx="11"/>
          </p:nvPr>
        </p:nvSpPr>
        <p:spPr>
          <a:xfrm>
            <a:off x="3124200" y="6477000"/>
            <a:ext cx="2895600" cy="244475"/>
          </a:xfrm>
          <a:prstGeom prst="rect">
            <a:avLst/>
          </a:prstGeom>
        </p:spPr>
        <p:txBody>
          <a:bodyPr/>
          <a:lstStyle>
            <a:lvl1pPr eaLnBrk="1" hangingPunct="1">
              <a:defRPr>
                <a:latin typeface="Arial" charset="0"/>
                <a:ea typeface="+mn-ea"/>
                <a:cs typeface="+mn-cs"/>
              </a:defRPr>
            </a:lvl1pPr>
          </a:lstStyle>
          <a:p>
            <a:pPr>
              <a:defRPr/>
            </a:pPr>
            <a:endParaRPr lang="en-ZA"/>
          </a:p>
        </p:txBody>
      </p:sp>
      <p:sp>
        <p:nvSpPr>
          <p:cNvPr id="7" name="Slide Number Placeholder 6"/>
          <p:cNvSpPr>
            <a:spLocks noGrp="1" noChangeArrowheads="1"/>
          </p:cNvSpPr>
          <p:nvPr>
            <p:ph type="sldNum" sz="quarter" idx="12"/>
          </p:nvPr>
        </p:nvSpPr>
        <p:spPr>
          <a:xfrm>
            <a:off x="6553200" y="6477000"/>
            <a:ext cx="1828800" cy="24447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7B5BA941-1C30-46DA-B1B0-1DE88D51D60D}" type="slidenum">
              <a:rPr lang="en-ZA" altLang="en-US"/>
              <a:pPr>
                <a:defRPr/>
              </a:pPr>
              <a:t>‹#›</a:t>
            </a:fld>
            <a:endParaRPr lang="en-ZA" altLang="en-US"/>
          </a:p>
        </p:txBody>
      </p:sp>
    </p:spTree>
    <p:extLst>
      <p:ext uri="{BB962C8B-B14F-4D97-AF65-F5344CB8AC3E}">
        <p14:creationId xmlns:p14="http://schemas.microsoft.com/office/powerpoint/2010/main" val="3471344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5720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ltGray">
          <a:xfrm>
            <a:off x="762000" y="990600"/>
            <a:ext cx="7772400" cy="1066800"/>
          </a:xfrm>
          <a:prstGeom prst="rect">
            <a:avLst/>
          </a:prstGeom>
        </p:spPr>
        <p:txBody>
          <a:bodyPr/>
          <a:lstStyle>
            <a:lvl1pPr algn="ctr">
              <a:defRPr sz="4000">
                <a:latin typeface="Verdana" pitchFamily="34" charset="0"/>
              </a:defRPr>
            </a:lvl1pPr>
          </a:lstStyle>
          <a:p>
            <a:r>
              <a:rPr lang="en-US" dirty="0" smtClean="0"/>
              <a:t>Click to edit Master title style</a:t>
            </a:r>
            <a:endParaRPr lang="en-ZA" dirty="0"/>
          </a:p>
        </p:txBody>
      </p:sp>
      <p:sp>
        <p:nvSpPr>
          <p:cNvPr id="3075" name="Rectangle 3"/>
          <p:cNvSpPr>
            <a:spLocks noGrp="1" noChangeArrowheads="1"/>
          </p:cNvSpPr>
          <p:nvPr>
            <p:ph type="subTitle" idx="1"/>
          </p:nvPr>
        </p:nvSpPr>
        <p:spPr>
          <a:xfrm>
            <a:off x="1371600" y="4572000"/>
            <a:ext cx="6400800" cy="533400"/>
          </a:xfrm>
          <a:prstGeom prst="rect">
            <a:avLst/>
          </a:prstGeom>
        </p:spPr>
        <p:txBody>
          <a:bodyPr/>
          <a:lstStyle>
            <a:lvl1pPr marL="0" indent="0" algn="ctr">
              <a:buFontTx/>
              <a:buNone/>
              <a:defRPr sz="2800">
                <a:solidFill>
                  <a:schemeClr val="tx2"/>
                </a:solidFill>
                <a:latin typeface="Verdana" pitchFamily="34" charset="0"/>
              </a:defRPr>
            </a:lvl1pPr>
          </a:lstStyle>
          <a:p>
            <a:r>
              <a:rPr lang="en-US" dirty="0" smtClean="0"/>
              <a:t>Click to edit Master subtitle style</a:t>
            </a:r>
            <a:endParaRPr lang="en-ZA" dirty="0"/>
          </a:p>
        </p:txBody>
      </p:sp>
    </p:spTree>
    <p:extLst>
      <p:ext uri="{BB962C8B-B14F-4D97-AF65-F5344CB8AC3E}">
        <p14:creationId xmlns:p14="http://schemas.microsoft.com/office/powerpoint/2010/main" val="3662600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04900" y="533400"/>
            <a:ext cx="6934200" cy="868362"/>
          </a:xfrm>
          <a:prstGeom prst="rect">
            <a:avLst/>
          </a:prstGeom>
        </p:spPr>
        <p:txBody>
          <a:bodyPr/>
          <a:lstStyle/>
          <a:p>
            <a:r>
              <a:rPr lang="en-US" dirty="0" smtClean="0"/>
              <a:t>Click to edit Master title style</a:t>
            </a:r>
            <a:endParaRPr lang="en-ZA" dirty="0"/>
          </a:p>
        </p:txBody>
      </p:sp>
      <p:sp>
        <p:nvSpPr>
          <p:cNvPr id="3" name="Content Placeholder 2"/>
          <p:cNvSpPr>
            <a:spLocks noGrp="1"/>
          </p:cNvSpPr>
          <p:nvPr>
            <p:ph idx="1"/>
          </p:nvPr>
        </p:nvSpPr>
        <p:spPr>
          <a:xfrm>
            <a:off x="457200" y="1447800"/>
            <a:ext cx="8229600" cy="494982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Rectangle 4"/>
          <p:cNvSpPr>
            <a:spLocks noGrp="1" noChangeArrowheads="1"/>
          </p:cNvSpPr>
          <p:nvPr>
            <p:ph type="dt" sz="half" idx="10"/>
          </p:nvPr>
        </p:nvSpPr>
        <p:spPr>
          <a:xfrm>
            <a:off x="457200" y="6477000"/>
            <a:ext cx="2133600" cy="244475"/>
          </a:xfrm>
          <a:prstGeom prst="rect">
            <a:avLst/>
          </a:prstGeom>
        </p:spPr>
        <p:txBody>
          <a:bodyPr/>
          <a:lstStyle>
            <a:lvl1pPr eaLnBrk="1" hangingPunct="1">
              <a:defRPr>
                <a:latin typeface="Arial" charset="0"/>
                <a:ea typeface="+mn-ea"/>
                <a:cs typeface="+mn-cs"/>
              </a:defRPr>
            </a:lvl1pPr>
          </a:lstStyle>
          <a:p>
            <a:pPr>
              <a:defRPr/>
            </a:pPr>
            <a:endParaRPr lang="en-ZA"/>
          </a:p>
        </p:txBody>
      </p:sp>
      <p:sp>
        <p:nvSpPr>
          <p:cNvPr id="5" name="Rectangle 5"/>
          <p:cNvSpPr>
            <a:spLocks noGrp="1" noChangeArrowheads="1"/>
          </p:cNvSpPr>
          <p:nvPr>
            <p:ph type="ftr" sz="quarter" idx="11"/>
          </p:nvPr>
        </p:nvSpPr>
        <p:spPr>
          <a:xfrm>
            <a:off x="3124200" y="6477000"/>
            <a:ext cx="2895600" cy="244475"/>
          </a:xfrm>
          <a:prstGeom prst="rect">
            <a:avLst/>
          </a:prstGeom>
        </p:spPr>
        <p:txBody>
          <a:bodyPr/>
          <a:lstStyle>
            <a:lvl1pPr eaLnBrk="1" hangingPunct="1">
              <a:defRPr>
                <a:latin typeface="Arial" charset="0"/>
                <a:ea typeface="+mn-ea"/>
                <a:cs typeface="+mn-cs"/>
              </a:defRPr>
            </a:lvl1pPr>
          </a:lstStyle>
          <a:p>
            <a:pPr>
              <a:defRPr/>
            </a:pPr>
            <a:endParaRPr lang="en-ZA"/>
          </a:p>
        </p:txBody>
      </p:sp>
      <p:sp>
        <p:nvSpPr>
          <p:cNvPr id="6" name="Rectangle 6"/>
          <p:cNvSpPr>
            <a:spLocks noGrp="1" noChangeArrowheads="1"/>
          </p:cNvSpPr>
          <p:nvPr>
            <p:ph type="sldNum" sz="quarter" idx="12"/>
          </p:nvPr>
        </p:nvSpPr>
        <p:spPr>
          <a:xfrm>
            <a:off x="6553200" y="6477000"/>
            <a:ext cx="1828800" cy="24447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5A892E40-DC18-4B59-8A23-F7C45B03F8B4}" type="slidenum">
              <a:rPr lang="en-ZA" altLang="en-US"/>
              <a:pPr>
                <a:defRPr/>
              </a:pPr>
              <a:t>‹#›</a:t>
            </a:fld>
            <a:endParaRPr lang="en-ZA" altLang="en-US"/>
          </a:p>
        </p:txBody>
      </p:sp>
    </p:spTree>
    <p:extLst>
      <p:ext uri="{BB962C8B-B14F-4D97-AF65-F5344CB8AC3E}">
        <p14:creationId xmlns:p14="http://schemas.microsoft.com/office/powerpoint/2010/main" val="3052795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 descr="C:\Users\Louchelle\Desktop\Page1_ligte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9525"/>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814" r:id="rId1"/>
    <p:sldLayoutId id="2147484820" r:id="rId2"/>
    <p:sldLayoutId id="2147484821" r:id="rId3"/>
    <p:sldLayoutId id="2147484822" r:id="rId4"/>
    <p:sldLayoutId id="2147484823" r:id="rId5"/>
    <p:sldLayoutId id="2147484824" r:id="rId6"/>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C:\Users\Louchelle\Desktop\Page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815" r:id="rId1"/>
    <p:sldLayoutId id="2147484825" r:id="rId2"/>
    <p:sldLayoutId id="2147484826" r:id="rId3"/>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C:\Users\Louchelle\Desktop\Page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8763"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816" r:id="rId1"/>
    <p:sldLayoutId id="2147484827" r:id="rId2"/>
    <p:sldLayoutId id="2147484817" r:id="rId3"/>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descr="C:\Users\Louchelle\Desktop\Pag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818" r:id="rId1"/>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2" descr="C:\Users\Louchelle\Desktop\Page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8763"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819" r:id="rId1"/>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Rectangle 4"/>
          <p:cNvSpPr>
            <a:spLocks noGrp="1" noChangeArrowheads="1"/>
          </p:cNvSpPr>
          <p:nvPr>
            <p:ph type="ctrTitle"/>
          </p:nvPr>
        </p:nvSpPr>
        <p:spPr>
          <a:xfrm>
            <a:off x="685800" y="2133600"/>
            <a:ext cx="77724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600" dirty="0" smtClean="0">
                <a:ea typeface="ＭＳ Ｐゴシック" panose="020B0600070205080204" pitchFamily="34" charset="-128"/>
              </a:rPr>
              <a:t>Professional Writing</a:t>
            </a:r>
          </a:p>
        </p:txBody>
      </p:sp>
      <p:sp>
        <p:nvSpPr>
          <p:cNvPr id="13315" name="Rectangle 5"/>
          <p:cNvSpPr>
            <a:spLocks noGrp="1" noChangeArrowheads="1"/>
          </p:cNvSpPr>
          <p:nvPr>
            <p:ph type="subTitle" idx="1"/>
          </p:nvPr>
        </p:nvSpPr>
        <p:spPr bwMode="auto">
          <a:xfrm>
            <a:off x="1371600" y="3810000"/>
            <a:ext cx="6400800"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altLang="en-US" sz="2000" dirty="0" smtClean="0">
              <a:ea typeface="ＭＳ Ｐゴシック" panose="020B0600070205080204" pitchFamily="34" charset="-128"/>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2362200"/>
            <a:ext cx="8229599" cy="4465058"/>
          </a:xfrm>
          <a:prstGeom prst="rect">
            <a:avLst/>
          </a:prstGeom>
        </p:spPr>
      </p:pic>
      <p:sp>
        <p:nvSpPr>
          <p:cNvPr id="26627" name="Title 1"/>
          <p:cNvSpPr>
            <a:spLocks noGrp="1"/>
          </p:cNvSpPr>
          <p:nvPr>
            <p:ph type="title"/>
          </p:nvPr>
        </p:nvSpPr>
        <p:spPr bwMode="auto">
          <a:xfrm>
            <a:off x="1104900" y="533400"/>
            <a:ext cx="6934200" cy="868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ea typeface="ＭＳ Ｐゴシック" panose="020B0600070205080204" pitchFamily="34" charset="-128"/>
              </a:rPr>
              <a:t>Putting it into practice</a:t>
            </a:r>
          </a:p>
        </p:txBody>
      </p:sp>
      <p:sp>
        <p:nvSpPr>
          <p:cNvPr id="26628" name="Content Placeholder 2"/>
          <p:cNvSpPr>
            <a:spLocks noGrp="1"/>
          </p:cNvSpPr>
          <p:nvPr>
            <p:ph idx="1"/>
          </p:nvPr>
        </p:nvSpPr>
        <p:spPr bwMode="auto">
          <a:xfrm>
            <a:off x="457200" y="1524000"/>
            <a:ext cx="82296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en-US" sz="2200" dirty="0" smtClean="0">
                <a:ea typeface="ＭＳ Ｐゴシック" panose="020B0600070205080204" pitchFamily="34" charset="-128"/>
              </a:rPr>
              <a:t>As soon as I add “” my hits are down to 1 690 000.  This is still a lot, so let’s see if we can narrow it down further.</a:t>
            </a:r>
          </a:p>
        </p:txBody>
      </p:sp>
      <p:sp>
        <p:nvSpPr>
          <p:cNvPr id="6" name="Left Arrow 5"/>
          <p:cNvSpPr>
            <a:spLocks noChangeArrowheads="1"/>
          </p:cNvSpPr>
          <p:nvPr/>
        </p:nvSpPr>
        <p:spPr bwMode="auto">
          <a:xfrm>
            <a:off x="3429000" y="3048000"/>
            <a:ext cx="914400" cy="381000"/>
          </a:xfrm>
          <a:prstGeom prst="leftArrow">
            <a:avLst>
              <a:gd name="adj1" fmla="val 50000"/>
              <a:gd name="adj2" fmla="val 50000"/>
            </a:avLst>
          </a:prstGeom>
          <a:solidFill>
            <a:srgbClr val="FF0000"/>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mn-lt"/>
              <a:ea typeface="+mn-ea"/>
            </a:endParaRPr>
          </a:p>
        </p:txBody>
      </p:sp>
    </p:spTree>
    <p:extLst>
      <p:ext uri="{BB962C8B-B14F-4D97-AF65-F5344CB8AC3E}">
        <p14:creationId xmlns:p14="http://schemas.microsoft.com/office/powerpoint/2010/main" val="4019920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2514600"/>
            <a:ext cx="8229600" cy="4169015"/>
          </a:xfrm>
          <a:prstGeom prst="rect">
            <a:avLst/>
          </a:prstGeom>
        </p:spPr>
      </p:pic>
      <p:sp>
        <p:nvSpPr>
          <p:cNvPr id="27651" name="Title 1"/>
          <p:cNvSpPr>
            <a:spLocks noGrp="1"/>
          </p:cNvSpPr>
          <p:nvPr>
            <p:ph type="title"/>
          </p:nvPr>
        </p:nvSpPr>
        <p:spPr bwMode="auto">
          <a:xfrm>
            <a:off x="1104900" y="533400"/>
            <a:ext cx="6934200" cy="868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ea typeface="ＭＳ Ｐゴシック" panose="020B0600070205080204" pitchFamily="34" charset="-128"/>
              </a:rPr>
              <a:t>Putting it into practice</a:t>
            </a:r>
          </a:p>
        </p:txBody>
      </p:sp>
      <p:sp>
        <p:nvSpPr>
          <p:cNvPr id="27652" name="Content Placeholder 2"/>
          <p:cNvSpPr>
            <a:spLocks noGrp="1"/>
          </p:cNvSpPr>
          <p:nvPr>
            <p:ph idx="1"/>
          </p:nvPr>
        </p:nvSpPr>
        <p:spPr bwMode="auto">
          <a:xfrm>
            <a:off x="457200" y="15240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en-US" sz="2200" dirty="0" smtClean="0">
                <a:ea typeface="ＭＳ Ｐゴシック" panose="020B0600070205080204" pitchFamily="34" charset="-128"/>
              </a:rPr>
              <a:t>I’ve now added in a second search phrase, also within inverted commas, and my hits are now 6890.  This is probably still too much to go through</a:t>
            </a:r>
          </a:p>
        </p:txBody>
      </p:sp>
      <p:sp>
        <p:nvSpPr>
          <p:cNvPr id="8" name="Left Arrow 7"/>
          <p:cNvSpPr>
            <a:spLocks noChangeArrowheads="1"/>
          </p:cNvSpPr>
          <p:nvPr/>
        </p:nvSpPr>
        <p:spPr bwMode="auto">
          <a:xfrm>
            <a:off x="3124200" y="3124200"/>
            <a:ext cx="914400" cy="381000"/>
          </a:xfrm>
          <a:prstGeom prst="leftArrow">
            <a:avLst>
              <a:gd name="adj1" fmla="val 50000"/>
              <a:gd name="adj2" fmla="val 50000"/>
            </a:avLst>
          </a:prstGeom>
          <a:solidFill>
            <a:srgbClr val="FF0000"/>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mn-lt"/>
              <a:ea typeface="+mn-ea"/>
            </a:endParaRPr>
          </a:p>
        </p:txBody>
      </p:sp>
    </p:spTree>
    <p:extLst>
      <p:ext uri="{BB962C8B-B14F-4D97-AF65-F5344CB8AC3E}">
        <p14:creationId xmlns:p14="http://schemas.microsoft.com/office/powerpoint/2010/main" val="1584283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2437" y="2590800"/>
            <a:ext cx="7586663" cy="4114800"/>
          </a:xfrm>
          <a:prstGeom prst="rect">
            <a:avLst/>
          </a:prstGeom>
        </p:spPr>
      </p:pic>
      <p:sp>
        <p:nvSpPr>
          <p:cNvPr id="28675" name="Title 1"/>
          <p:cNvSpPr>
            <a:spLocks noGrp="1"/>
          </p:cNvSpPr>
          <p:nvPr>
            <p:ph type="title"/>
          </p:nvPr>
        </p:nvSpPr>
        <p:spPr bwMode="auto">
          <a:xfrm>
            <a:off x="1104900" y="533400"/>
            <a:ext cx="6934200" cy="868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ea typeface="ＭＳ Ｐゴシック" panose="020B0600070205080204" pitchFamily="34" charset="-128"/>
              </a:rPr>
              <a:t>Putting it into practice</a:t>
            </a:r>
          </a:p>
        </p:txBody>
      </p:sp>
      <p:sp>
        <p:nvSpPr>
          <p:cNvPr id="28676" name="Content Placeholder 2"/>
          <p:cNvSpPr>
            <a:spLocks noGrp="1"/>
          </p:cNvSpPr>
          <p:nvPr>
            <p:ph idx="1"/>
          </p:nvPr>
        </p:nvSpPr>
        <p:spPr bwMode="auto">
          <a:xfrm>
            <a:off x="457200" y="1524000"/>
            <a:ext cx="8229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en-US" sz="2200" dirty="0" smtClean="0">
                <a:ea typeface="ＭＳ Ｐゴシック" panose="020B0600070205080204" pitchFamily="34" charset="-128"/>
              </a:rPr>
              <a:t>Let’s say I want to exclude any information with the term quantitative.  I then use a dash before the term, and my hits are down to 1350.</a:t>
            </a:r>
          </a:p>
        </p:txBody>
      </p:sp>
      <p:sp>
        <p:nvSpPr>
          <p:cNvPr id="8" name="Left Arrow 7"/>
          <p:cNvSpPr>
            <a:spLocks noChangeArrowheads="1"/>
          </p:cNvSpPr>
          <p:nvPr/>
        </p:nvSpPr>
        <p:spPr bwMode="auto">
          <a:xfrm>
            <a:off x="3124200" y="3200400"/>
            <a:ext cx="914400" cy="381000"/>
          </a:xfrm>
          <a:prstGeom prst="leftArrow">
            <a:avLst>
              <a:gd name="adj1" fmla="val 50000"/>
              <a:gd name="adj2" fmla="val 50000"/>
            </a:avLst>
          </a:prstGeom>
          <a:solidFill>
            <a:srgbClr val="FF0000"/>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mn-lt"/>
              <a:ea typeface="+mn-ea"/>
            </a:endParaRPr>
          </a:p>
        </p:txBody>
      </p:sp>
    </p:spTree>
    <p:extLst>
      <p:ext uri="{BB962C8B-B14F-4D97-AF65-F5344CB8AC3E}">
        <p14:creationId xmlns:p14="http://schemas.microsoft.com/office/powerpoint/2010/main" val="2332256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2431994"/>
            <a:ext cx="8229600" cy="4045006"/>
          </a:xfrm>
          <a:prstGeom prst="rect">
            <a:avLst/>
          </a:prstGeom>
        </p:spPr>
      </p:pic>
      <p:sp>
        <p:nvSpPr>
          <p:cNvPr id="29699" name="Title 1"/>
          <p:cNvSpPr>
            <a:spLocks noGrp="1"/>
          </p:cNvSpPr>
          <p:nvPr>
            <p:ph type="title"/>
          </p:nvPr>
        </p:nvSpPr>
        <p:spPr bwMode="auto">
          <a:xfrm>
            <a:off x="1104900" y="533400"/>
            <a:ext cx="6934200" cy="868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ea typeface="ＭＳ Ｐゴシック" panose="020B0600070205080204" pitchFamily="34" charset="-128"/>
              </a:rPr>
              <a:t>Putting it into practice</a:t>
            </a:r>
          </a:p>
        </p:txBody>
      </p:sp>
      <p:sp>
        <p:nvSpPr>
          <p:cNvPr id="29700" name="Content Placeholder 2"/>
          <p:cNvSpPr>
            <a:spLocks noGrp="1"/>
          </p:cNvSpPr>
          <p:nvPr>
            <p:ph idx="1"/>
          </p:nvPr>
        </p:nvSpPr>
        <p:spPr bwMode="auto">
          <a:xfrm>
            <a:off x="457200" y="1524000"/>
            <a:ext cx="82296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200" smtClean="0">
                <a:ea typeface="ＭＳ Ｐゴシック" panose="020B0600070205080204" pitchFamily="34" charset="-128"/>
              </a:rPr>
              <a:t>I’ve narrowed it down to 206 results, once I put in that I only want filetype:pdf</a:t>
            </a:r>
          </a:p>
        </p:txBody>
      </p:sp>
      <p:sp>
        <p:nvSpPr>
          <p:cNvPr id="6" name="Left Arrow 5"/>
          <p:cNvSpPr>
            <a:spLocks noChangeArrowheads="1"/>
          </p:cNvSpPr>
          <p:nvPr/>
        </p:nvSpPr>
        <p:spPr bwMode="auto">
          <a:xfrm>
            <a:off x="3124200" y="3048000"/>
            <a:ext cx="914400" cy="381000"/>
          </a:xfrm>
          <a:prstGeom prst="leftArrow">
            <a:avLst>
              <a:gd name="adj1" fmla="val 50000"/>
              <a:gd name="adj2" fmla="val 50000"/>
            </a:avLst>
          </a:prstGeom>
          <a:solidFill>
            <a:srgbClr val="FF0000"/>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mn-lt"/>
              <a:ea typeface="+mn-ea"/>
            </a:endParaRPr>
          </a:p>
        </p:txBody>
      </p:sp>
    </p:spTree>
    <p:extLst>
      <p:ext uri="{BB962C8B-B14F-4D97-AF65-F5344CB8AC3E}">
        <p14:creationId xmlns:p14="http://schemas.microsoft.com/office/powerpoint/2010/main" val="1844400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a:latin typeface="Verdana" pitchFamily="34" charset="0"/>
                <a:ea typeface="Verdana" pitchFamily="34" charset="0"/>
                <a:cs typeface="Verdana" pitchFamily="34" charset="0"/>
              </a:rPr>
              <a:t>Acknowledging sources</a:t>
            </a:r>
            <a:br>
              <a:rPr lang="en-GB" sz="4000" b="1" dirty="0">
                <a:latin typeface="Verdana" pitchFamily="34" charset="0"/>
                <a:ea typeface="Verdana" pitchFamily="34" charset="0"/>
                <a:cs typeface="Verdana" pitchFamily="34" charset="0"/>
              </a:rPr>
            </a:br>
            <a:endParaRPr lang="en-ZA" sz="4000" dirty="0"/>
          </a:p>
        </p:txBody>
      </p:sp>
      <p:sp>
        <p:nvSpPr>
          <p:cNvPr id="3" name="Content Placeholder 2"/>
          <p:cNvSpPr>
            <a:spLocks noGrp="1"/>
          </p:cNvSpPr>
          <p:nvPr>
            <p:ph idx="1"/>
          </p:nvPr>
        </p:nvSpPr>
        <p:spPr/>
        <p:txBody>
          <a:bodyPr/>
          <a:lstStyle/>
          <a:p>
            <a:r>
              <a:rPr lang="en-ZA" dirty="0"/>
              <a:t>S</a:t>
            </a:r>
            <a:r>
              <a:rPr lang="en-ZA" dirty="0" smtClean="0"/>
              <a:t>trengthens </a:t>
            </a:r>
            <a:r>
              <a:rPr lang="en-ZA" dirty="0"/>
              <a:t>your argument </a:t>
            </a:r>
          </a:p>
          <a:p>
            <a:r>
              <a:rPr lang="en-ZA" dirty="0"/>
              <a:t>D</a:t>
            </a:r>
            <a:r>
              <a:rPr lang="en-ZA" dirty="0" smtClean="0"/>
              <a:t>emonstrates </a:t>
            </a:r>
            <a:r>
              <a:rPr lang="en-ZA" dirty="0"/>
              <a:t>that you have conducted sufficient research </a:t>
            </a:r>
          </a:p>
          <a:p>
            <a:r>
              <a:rPr lang="en-ZA" dirty="0"/>
              <a:t>G</a:t>
            </a:r>
            <a:r>
              <a:rPr lang="en-ZA" dirty="0" smtClean="0"/>
              <a:t>ives </a:t>
            </a:r>
            <a:r>
              <a:rPr lang="en-ZA" dirty="0"/>
              <a:t>credit to the authors and sources you consulted </a:t>
            </a:r>
          </a:p>
          <a:p>
            <a:r>
              <a:rPr lang="en-ZA" dirty="0"/>
              <a:t>E</a:t>
            </a:r>
            <a:r>
              <a:rPr lang="en-ZA" dirty="0" smtClean="0"/>
              <a:t>nables </a:t>
            </a:r>
            <a:r>
              <a:rPr lang="en-ZA" dirty="0"/>
              <a:t>the reader to find the original sources </a:t>
            </a:r>
          </a:p>
          <a:p>
            <a:r>
              <a:rPr lang="en-ZA" dirty="0"/>
              <a:t>A</a:t>
            </a:r>
            <a:r>
              <a:rPr lang="en-ZA" dirty="0" smtClean="0"/>
              <a:t>llows </a:t>
            </a:r>
            <a:r>
              <a:rPr lang="en-ZA" dirty="0"/>
              <a:t>the reader to verify your data </a:t>
            </a:r>
          </a:p>
          <a:p>
            <a:r>
              <a:rPr lang="en-ZA" dirty="0" smtClean="0"/>
              <a:t>Prevents </a:t>
            </a:r>
            <a:r>
              <a:rPr lang="en-ZA" dirty="0"/>
              <a:t>plagiarism, a form of academic theft </a:t>
            </a:r>
          </a:p>
          <a:p>
            <a:endParaRPr lang="en-ZA" dirty="0"/>
          </a:p>
        </p:txBody>
      </p:sp>
    </p:spTree>
    <p:extLst>
      <p:ext uri="{BB962C8B-B14F-4D97-AF65-F5344CB8AC3E}">
        <p14:creationId xmlns:p14="http://schemas.microsoft.com/office/powerpoint/2010/main" val="1358423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2"/>
          <p:cNvSpPr txBox="1">
            <a:spLocks noChangeArrowheads="1"/>
          </p:cNvSpPr>
          <p:nvPr/>
        </p:nvSpPr>
        <p:spPr bwMode="auto">
          <a:xfrm>
            <a:off x="1828800" y="6308725"/>
            <a:ext cx="3962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600">
              <a:latin typeface="Helvetica Light"/>
            </a:endParaRPr>
          </a:p>
          <a:p>
            <a:pPr eaLnBrk="1" hangingPunct="1"/>
            <a:r>
              <a:rPr lang="en-US" altLang="en-US" sz="600">
                <a:latin typeface="Helvetica Light"/>
              </a:rPr>
              <a:t>© 2013 Azman &amp; Fox and used with permission.</a:t>
            </a:r>
          </a:p>
        </p:txBody>
      </p:sp>
      <p:sp>
        <p:nvSpPr>
          <p:cNvPr id="5" name="Title 1"/>
          <p:cNvSpPr txBox="1">
            <a:spLocks/>
          </p:cNvSpPr>
          <p:nvPr/>
        </p:nvSpPr>
        <p:spPr bwMode="auto">
          <a:xfrm>
            <a:off x="301625" y="228600"/>
            <a:ext cx="8534400" cy="758825"/>
          </a:xfrm>
          <a:prstGeom prst="rect">
            <a:avLst/>
          </a:prstGeom>
          <a:noFill/>
          <a:ln w="9525">
            <a:noFill/>
            <a:miter lim="800000"/>
            <a:headEnd/>
            <a:tailEnd/>
          </a:ln>
        </p:spPr>
        <p:txBody>
          <a:bodyPr anchor="b"/>
          <a:lstStyle/>
          <a:p>
            <a:pPr algn="ctr">
              <a:defRPr/>
            </a:pPr>
            <a:r>
              <a:rPr lang="en-US" sz="3300">
                <a:solidFill>
                  <a:srgbClr val="E10000"/>
                </a:solidFill>
                <a:latin typeface="+mj-lt"/>
                <a:ea typeface="ＭＳ Ｐゴシック" pitchFamily="-105" charset="-128"/>
                <a:cs typeface="ＭＳ Ｐゴシック" pitchFamily="-105" charset="-128"/>
              </a:rPr>
              <a:t>What is plagiarism?</a:t>
            </a:r>
          </a:p>
        </p:txBody>
      </p:sp>
      <p:pic>
        <p:nvPicPr>
          <p:cNvPr id="15364" name="Picture 7" descr="image.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420813"/>
            <a:ext cx="6705600"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8"/>
          <p:cNvSpPr txBox="1">
            <a:spLocks noChangeArrowheads="1"/>
          </p:cNvSpPr>
          <p:nvPr/>
        </p:nvSpPr>
        <p:spPr bwMode="auto">
          <a:xfrm>
            <a:off x="1143000" y="6621463"/>
            <a:ext cx="6594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a:solidFill>
                  <a:srgbClr val="FFFF00"/>
                </a:solidFill>
                <a:latin typeface="Georgia" panose="02040502050405020303" pitchFamily="18" charset="0"/>
              </a:rPr>
              <a:t>http://classguides.lib.uconn.edu/content.php?pid=50827&amp;sid=386249</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bwMode="auto">
          <a:xfrm>
            <a:off x="1828800" y="1295400"/>
            <a:ext cx="7007225" cy="4827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Aft>
                <a:spcPts val="600"/>
              </a:spcAft>
            </a:pPr>
            <a:r>
              <a:rPr lang="en-US" altLang="en-US" sz="2600" smtClean="0">
                <a:ea typeface="ＭＳ Ｐゴシック" panose="020B0600070205080204" pitchFamily="34" charset="-128"/>
              </a:rPr>
              <a:t>turning in someone else's work as your own</a:t>
            </a:r>
          </a:p>
          <a:p>
            <a:pPr eaLnBrk="1" hangingPunct="1">
              <a:lnSpc>
                <a:spcPct val="90000"/>
              </a:lnSpc>
              <a:spcAft>
                <a:spcPts val="600"/>
              </a:spcAft>
            </a:pPr>
            <a:r>
              <a:rPr lang="en-US" altLang="en-US" sz="2600" smtClean="0">
                <a:ea typeface="ＭＳ Ｐゴシック" panose="020B0600070205080204" pitchFamily="34" charset="-128"/>
              </a:rPr>
              <a:t>copying words or ideas from someone else without giving credit</a:t>
            </a:r>
          </a:p>
          <a:p>
            <a:pPr eaLnBrk="1" hangingPunct="1">
              <a:lnSpc>
                <a:spcPct val="90000"/>
              </a:lnSpc>
              <a:spcAft>
                <a:spcPts val="600"/>
              </a:spcAft>
            </a:pPr>
            <a:r>
              <a:rPr lang="en-US" altLang="en-US" sz="2600" smtClean="0">
                <a:ea typeface="ＭＳ Ｐゴシック" panose="020B0600070205080204" pitchFamily="34" charset="-128"/>
              </a:rPr>
              <a:t>failing to put a quotation in quotation marks</a:t>
            </a:r>
          </a:p>
          <a:p>
            <a:pPr eaLnBrk="1" hangingPunct="1">
              <a:lnSpc>
                <a:spcPct val="90000"/>
              </a:lnSpc>
              <a:spcAft>
                <a:spcPts val="600"/>
              </a:spcAft>
            </a:pPr>
            <a:r>
              <a:rPr lang="en-US" altLang="en-US" sz="2600" smtClean="0">
                <a:ea typeface="ＭＳ Ｐゴシック" panose="020B0600070205080204" pitchFamily="34" charset="-128"/>
              </a:rPr>
              <a:t>giving incorrect information about the source of a quotation</a:t>
            </a:r>
          </a:p>
          <a:p>
            <a:pPr eaLnBrk="1" hangingPunct="1">
              <a:lnSpc>
                <a:spcPct val="90000"/>
              </a:lnSpc>
              <a:spcAft>
                <a:spcPts val="600"/>
              </a:spcAft>
            </a:pPr>
            <a:r>
              <a:rPr lang="en-US" altLang="en-US" sz="2600" smtClean="0">
                <a:ea typeface="ＭＳ Ｐゴシック" panose="020B0600070205080204" pitchFamily="34" charset="-128"/>
              </a:rPr>
              <a:t>changing words but copying the sentence structure of a source without giving credit</a:t>
            </a:r>
          </a:p>
          <a:p>
            <a:pPr eaLnBrk="1" hangingPunct="1">
              <a:lnSpc>
                <a:spcPct val="90000"/>
              </a:lnSpc>
              <a:spcAft>
                <a:spcPts val="600"/>
              </a:spcAft>
            </a:pPr>
            <a:r>
              <a:rPr lang="en-US" altLang="en-US" sz="2600" smtClean="0">
                <a:ea typeface="ＭＳ Ｐゴシック" panose="020B0600070205080204" pitchFamily="34" charset="-128"/>
              </a:rPr>
              <a:t>copying so many words or ideas from a source that it makes up the majority of your work, whether you give credit or not.</a:t>
            </a:r>
          </a:p>
        </p:txBody>
      </p:sp>
      <p:sp>
        <p:nvSpPr>
          <p:cNvPr id="16387" name="TextBox 2"/>
          <p:cNvSpPr txBox="1">
            <a:spLocks noChangeArrowheads="1"/>
          </p:cNvSpPr>
          <p:nvPr/>
        </p:nvSpPr>
        <p:spPr bwMode="auto">
          <a:xfrm>
            <a:off x="457200" y="6343650"/>
            <a:ext cx="1841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600">
              <a:latin typeface="Helvetica Light"/>
            </a:endParaRPr>
          </a:p>
          <a:p>
            <a:pPr eaLnBrk="1" hangingPunct="1"/>
            <a:r>
              <a:rPr lang="en-US" altLang="en-US" sz="600">
                <a:latin typeface="Helvetica Light"/>
              </a:rPr>
              <a:t>© 2013 Azman &amp; Fox and used with permission.</a:t>
            </a:r>
          </a:p>
        </p:txBody>
      </p:sp>
      <p:sp>
        <p:nvSpPr>
          <p:cNvPr id="5" name="Title 1"/>
          <p:cNvSpPr txBox="1">
            <a:spLocks/>
          </p:cNvSpPr>
          <p:nvPr/>
        </p:nvSpPr>
        <p:spPr bwMode="auto">
          <a:xfrm>
            <a:off x="301625" y="228600"/>
            <a:ext cx="8534400" cy="758825"/>
          </a:xfrm>
          <a:prstGeom prst="rect">
            <a:avLst/>
          </a:prstGeom>
          <a:noFill/>
          <a:ln w="9525">
            <a:noFill/>
            <a:miter lim="800000"/>
            <a:headEnd/>
            <a:tailEnd/>
          </a:ln>
        </p:spPr>
        <p:txBody>
          <a:bodyPr anchor="b"/>
          <a:lstStyle/>
          <a:p>
            <a:pPr algn="ctr">
              <a:defRPr/>
            </a:pPr>
            <a:r>
              <a:rPr lang="en-US" sz="3300">
                <a:solidFill>
                  <a:srgbClr val="E10000"/>
                </a:solidFill>
                <a:latin typeface="+mj-lt"/>
                <a:ea typeface="ＭＳ Ｐゴシック" pitchFamily="-105" charset="-128"/>
                <a:cs typeface="ＭＳ Ｐゴシック" pitchFamily="-105" charset="-128"/>
              </a:rPr>
              <a:t>Examples of plagiarism</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bwMode="auto">
          <a:xfrm>
            <a:off x="1828800" y="1524000"/>
            <a:ext cx="7007225" cy="4598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Aft>
                <a:spcPts val="1200"/>
              </a:spcAft>
              <a:buFont typeface="Wingdings 2" panose="05020102010507070707" pitchFamily="18" charset="2"/>
              <a:buNone/>
            </a:pPr>
            <a:r>
              <a:rPr lang="en-US" altLang="en-US" sz="2800" b="1" dirty="0" smtClean="0">
                <a:ea typeface="ＭＳ Ｐゴシック" panose="020B0600070205080204" pitchFamily="34" charset="-128"/>
              </a:rPr>
              <a:t>Our source and format:</a:t>
            </a:r>
            <a:endParaRPr lang="en-US" altLang="en-US" sz="2400" dirty="0" smtClean="0">
              <a:ea typeface="ＭＳ Ｐゴシック" panose="020B0600070205080204" pitchFamily="34" charset="-128"/>
            </a:endParaRPr>
          </a:p>
          <a:p>
            <a:pPr eaLnBrk="1" hangingPunct="1">
              <a:spcAft>
                <a:spcPts val="1200"/>
              </a:spcAft>
            </a:pPr>
            <a:r>
              <a:rPr lang="en-US" altLang="en-US" sz="2400" dirty="0" smtClean="0">
                <a:ea typeface="ＭＳ Ｐゴシック" panose="020B0600070205080204" pitchFamily="34" charset="-128"/>
              </a:rPr>
              <a:t>We will be using </a:t>
            </a:r>
            <a:r>
              <a:rPr lang="en-US" altLang="en-US" sz="2400" i="1" dirty="0" smtClean="0">
                <a:ea typeface="ＭＳ Ｐゴシック" panose="020B0600070205080204" pitchFamily="34" charset="-128"/>
              </a:rPr>
              <a:t>Green Eggs and Ham, </a:t>
            </a:r>
            <a:r>
              <a:rPr lang="en-US" altLang="en-US" sz="2400" dirty="0" smtClean="0">
                <a:ea typeface="ＭＳ Ｐゴシック" panose="020B0600070205080204" pitchFamily="34" charset="-128"/>
              </a:rPr>
              <a:t>written</a:t>
            </a:r>
            <a:r>
              <a:rPr lang="en-US" altLang="en-US" sz="2400" i="1" dirty="0" smtClean="0">
                <a:ea typeface="ＭＳ Ｐゴシック" panose="020B0600070205080204" pitchFamily="34" charset="-128"/>
              </a:rPr>
              <a:t> </a:t>
            </a:r>
            <a:r>
              <a:rPr lang="en-US" altLang="en-US" sz="2400" dirty="0" smtClean="0">
                <a:ea typeface="ＭＳ Ｐゴシック" panose="020B0600070205080204" pitchFamily="34" charset="-128"/>
              </a:rPr>
              <a:t>by</a:t>
            </a:r>
            <a:r>
              <a:rPr lang="en-US" altLang="en-US" sz="2400" i="1" dirty="0" smtClean="0">
                <a:ea typeface="ＭＳ Ｐゴシック" panose="020B0600070205080204" pitchFamily="34" charset="-128"/>
              </a:rPr>
              <a:t> </a:t>
            </a:r>
            <a:r>
              <a:rPr lang="en-US" altLang="en-US" sz="2400" dirty="0" smtClean="0">
                <a:ea typeface="ＭＳ Ｐゴシック" panose="020B0600070205080204" pitchFamily="34" charset="-128"/>
              </a:rPr>
              <a:t>Theodor Seuss Geisel (aka Dr. Seuss) in 1960, to help us understand plagiarism. </a:t>
            </a:r>
          </a:p>
          <a:p>
            <a:pPr eaLnBrk="1" hangingPunct="1">
              <a:spcAft>
                <a:spcPts val="1200"/>
              </a:spcAft>
            </a:pPr>
            <a:r>
              <a:rPr lang="en-US" altLang="en-US" sz="2400" dirty="0" smtClean="0">
                <a:ea typeface="ＭＳ Ｐゴシック" panose="020B0600070205080204" pitchFamily="34" charset="-128"/>
              </a:rPr>
              <a:t>For the following examples, imagine that your assignment is to write a paper about perception of unfamiliar food. </a:t>
            </a:r>
            <a:r>
              <a:rPr lang="en-US" altLang="en-US" sz="2400" i="1" dirty="0" smtClean="0">
                <a:ea typeface="ＭＳ Ｐゴシック" panose="020B0600070205080204" pitchFamily="34" charset="-128"/>
              </a:rPr>
              <a:t>Green Eggs and Ham </a:t>
            </a:r>
            <a:r>
              <a:rPr lang="en-US" altLang="en-US" sz="2400" dirty="0" smtClean="0">
                <a:ea typeface="ＭＳ Ｐゴシック" panose="020B0600070205080204" pitchFamily="34" charset="-128"/>
              </a:rPr>
              <a:t> is one of your sources.</a:t>
            </a:r>
          </a:p>
        </p:txBody>
      </p:sp>
      <p:sp>
        <p:nvSpPr>
          <p:cNvPr id="17411" name="TextBox 2"/>
          <p:cNvSpPr txBox="1">
            <a:spLocks noChangeArrowheads="1"/>
          </p:cNvSpPr>
          <p:nvPr/>
        </p:nvSpPr>
        <p:spPr bwMode="auto">
          <a:xfrm>
            <a:off x="457200" y="6343650"/>
            <a:ext cx="1841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600">
              <a:latin typeface="Helvetica Light"/>
            </a:endParaRPr>
          </a:p>
          <a:p>
            <a:pPr eaLnBrk="1" hangingPunct="1"/>
            <a:r>
              <a:rPr lang="en-US" altLang="en-US" sz="600">
                <a:latin typeface="Helvetica Light"/>
              </a:rPr>
              <a:t>© 2013 Azman &amp; Fox and used with permission.</a:t>
            </a:r>
          </a:p>
        </p:txBody>
      </p:sp>
      <p:sp>
        <p:nvSpPr>
          <p:cNvPr id="4" name="Title 1"/>
          <p:cNvSpPr txBox="1">
            <a:spLocks/>
          </p:cNvSpPr>
          <p:nvPr/>
        </p:nvSpPr>
        <p:spPr bwMode="auto">
          <a:xfrm>
            <a:off x="301625" y="228600"/>
            <a:ext cx="8534400" cy="758825"/>
          </a:xfrm>
          <a:prstGeom prst="rect">
            <a:avLst/>
          </a:prstGeom>
          <a:noFill/>
          <a:ln w="9525">
            <a:noFill/>
            <a:miter lim="800000"/>
            <a:headEnd/>
            <a:tailEnd/>
          </a:ln>
        </p:spPr>
        <p:txBody>
          <a:bodyPr anchor="b"/>
          <a:lstStyle/>
          <a:p>
            <a:pPr algn="ctr">
              <a:defRPr/>
            </a:pPr>
            <a:r>
              <a:rPr lang="en-US" sz="3300">
                <a:solidFill>
                  <a:srgbClr val="E10000"/>
                </a:solidFill>
                <a:latin typeface="+mj-lt"/>
                <a:ea typeface="ＭＳ Ｐゴシック" pitchFamily="-105" charset="-128"/>
                <a:cs typeface="ＭＳ Ｐゴシック" pitchFamily="-105" charset="-128"/>
              </a:rPr>
              <a:t>Is this plagiarism?</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8600" y="304800"/>
            <a:ext cx="8886825" cy="6303082"/>
          </a:xfrm>
          <a:prstGeom prst="rect">
            <a:avLst/>
          </a:prstGeom>
        </p:spPr>
      </p:pic>
      <p:sp>
        <p:nvSpPr>
          <p:cNvPr id="2" name="Content Placeholder 1"/>
          <p:cNvSpPr>
            <a:spLocks noGrp="1"/>
          </p:cNvSpPr>
          <p:nvPr>
            <p:ph idx="1"/>
          </p:nvPr>
        </p:nvSpPr>
        <p:spPr/>
        <p:txBody>
          <a:bodyPr/>
          <a:lstStyle/>
          <a:p>
            <a:endParaRPr lang="en-ZA" dirty="0"/>
          </a:p>
        </p:txBody>
      </p:sp>
    </p:spTree>
    <p:extLst>
      <p:ext uri="{BB962C8B-B14F-4D97-AF65-F5344CB8AC3E}">
        <p14:creationId xmlns:p14="http://schemas.microsoft.com/office/powerpoint/2010/main" val="1837907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ZA"/>
          </a:p>
        </p:txBody>
      </p:sp>
      <p:pic>
        <p:nvPicPr>
          <p:cNvPr id="3" name="Picture 2"/>
          <p:cNvPicPr>
            <a:picLocks noChangeAspect="1"/>
          </p:cNvPicPr>
          <p:nvPr/>
        </p:nvPicPr>
        <p:blipFill>
          <a:blip r:embed="rId2"/>
          <a:stretch>
            <a:fillRect/>
          </a:stretch>
        </p:blipFill>
        <p:spPr>
          <a:xfrm>
            <a:off x="258258" y="381000"/>
            <a:ext cx="8885742" cy="6278478"/>
          </a:xfrm>
          <a:prstGeom prst="rect">
            <a:avLst/>
          </a:prstGeom>
        </p:spPr>
      </p:pic>
    </p:spTree>
    <p:extLst>
      <p:ext uri="{BB962C8B-B14F-4D97-AF65-F5344CB8AC3E}">
        <p14:creationId xmlns:p14="http://schemas.microsoft.com/office/powerpoint/2010/main" val="3295463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914400" y="533400"/>
            <a:ext cx="6934200" cy="868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ea typeface="ＭＳ Ｐゴシック" panose="020B0600070205080204" pitchFamily="34" charset="-128"/>
              </a:rPr>
              <a:t>Boolean Search terms</a:t>
            </a:r>
          </a:p>
        </p:txBody>
      </p:sp>
      <p:sp>
        <p:nvSpPr>
          <p:cNvPr id="19459" name="Content Placeholder 2"/>
          <p:cNvSpPr>
            <a:spLocks noGrp="1"/>
          </p:cNvSpPr>
          <p:nvPr>
            <p:ph idx="1"/>
          </p:nvPr>
        </p:nvSpPr>
        <p:spPr bwMode="auto">
          <a:xfrm>
            <a:off x="457200" y="1371600"/>
            <a:ext cx="8229600" cy="4645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smtClean="0">
                <a:ea typeface="ＭＳ Ｐゴシック" panose="020B0600070205080204" pitchFamily="34" charset="-128"/>
              </a:rPr>
              <a:t>Or</a:t>
            </a:r>
          </a:p>
          <a:p>
            <a:pPr lvl="1"/>
            <a:r>
              <a:rPr lang="en-US" altLang="en-US" sz="3600" smtClean="0">
                <a:ea typeface="ＭＳ Ｐゴシック" panose="020B0600070205080204" pitchFamily="34" charset="-128"/>
              </a:rPr>
              <a:t> Gives either or both search items </a:t>
            </a:r>
          </a:p>
        </p:txBody>
      </p:sp>
      <p:grpSp>
        <p:nvGrpSpPr>
          <p:cNvPr id="19460" name="Group 3"/>
          <p:cNvGrpSpPr>
            <a:grpSpLocks/>
          </p:cNvGrpSpPr>
          <p:nvPr/>
        </p:nvGrpSpPr>
        <p:grpSpPr bwMode="auto">
          <a:xfrm>
            <a:off x="1866900" y="3429000"/>
            <a:ext cx="5410200" cy="3048000"/>
            <a:chOff x="6019800" y="1676400"/>
            <a:chExt cx="2091519" cy="1371600"/>
          </a:xfrm>
        </p:grpSpPr>
        <p:sp>
          <p:nvSpPr>
            <p:cNvPr id="2" name="Oval 1"/>
            <p:cNvSpPr/>
            <p:nvPr/>
          </p:nvSpPr>
          <p:spPr>
            <a:xfrm>
              <a:off x="6019800" y="1676400"/>
              <a:ext cx="1295539" cy="1371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ZA"/>
            </a:p>
          </p:txBody>
        </p:sp>
        <p:sp>
          <p:nvSpPr>
            <p:cNvPr id="6" name="Oval 5"/>
            <p:cNvSpPr/>
            <p:nvPr/>
          </p:nvSpPr>
          <p:spPr>
            <a:xfrm>
              <a:off x="6815780" y="1676400"/>
              <a:ext cx="1295539" cy="1371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ZA"/>
            </a:p>
          </p:txBody>
        </p:sp>
        <p:sp>
          <p:nvSpPr>
            <p:cNvPr id="7" name="Oval 6"/>
            <p:cNvSpPr/>
            <p:nvPr/>
          </p:nvSpPr>
          <p:spPr>
            <a:xfrm>
              <a:off x="6019800" y="1676400"/>
              <a:ext cx="1295539" cy="1371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ZA"/>
            </a:p>
          </p:txBody>
        </p:sp>
      </p:grpSp>
    </p:spTree>
    <p:extLst>
      <p:ext uri="{BB962C8B-B14F-4D97-AF65-F5344CB8AC3E}">
        <p14:creationId xmlns:p14="http://schemas.microsoft.com/office/powerpoint/2010/main" val="2185645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ZA"/>
          </a:p>
        </p:txBody>
      </p:sp>
      <p:pic>
        <p:nvPicPr>
          <p:cNvPr id="3" name="Picture 2"/>
          <p:cNvPicPr>
            <a:picLocks noChangeAspect="1"/>
          </p:cNvPicPr>
          <p:nvPr/>
        </p:nvPicPr>
        <p:blipFill>
          <a:blip r:embed="rId2"/>
          <a:stretch>
            <a:fillRect/>
          </a:stretch>
        </p:blipFill>
        <p:spPr>
          <a:xfrm>
            <a:off x="228600" y="381000"/>
            <a:ext cx="8882062" cy="6312252"/>
          </a:xfrm>
          <a:prstGeom prst="rect">
            <a:avLst/>
          </a:prstGeom>
        </p:spPr>
      </p:pic>
    </p:spTree>
    <p:extLst>
      <p:ext uri="{BB962C8B-B14F-4D97-AF65-F5344CB8AC3E}">
        <p14:creationId xmlns:p14="http://schemas.microsoft.com/office/powerpoint/2010/main" val="2007140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bwMode="auto">
          <a:xfrm>
            <a:off x="1828800" y="1752600"/>
            <a:ext cx="7007225" cy="4598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Aft>
                <a:spcPts val="1800"/>
              </a:spcAft>
              <a:buFont typeface="Wingdings 2" panose="05020102010507070707" pitchFamily="18" charset="2"/>
              <a:buNone/>
            </a:pPr>
            <a:r>
              <a:rPr lang="en-US" altLang="en-US" sz="2800" b="1" dirty="0" smtClean="0">
                <a:ea typeface="ＭＳ Ｐゴシック" panose="020B0600070205080204" pitchFamily="34" charset="-128"/>
              </a:rPr>
              <a:t>Many people do not like green eggs and ham.</a:t>
            </a:r>
          </a:p>
          <a:p>
            <a:pPr eaLnBrk="1" hangingPunct="1">
              <a:spcAft>
                <a:spcPts val="1800"/>
              </a:spcAft>
            </a:pPr>
            <a:r>
              <a:rPr lang="en-US" altLang="en-US" sz="2800" dirty="0" smtClean="0">
                <a:ea typeface="ＭＳ Ｐゴシック" panose="020B0600070205080204" pitchFamily="34" charset="-128"/>
              </a:rPr>
              <a:t>Is this plagiarism?</a:t>
            </a:r>
          </a:p>
          <a:p>
            <a:pPr eaLnBrk="1" hangingPunct="1">
              <a:spcAft>
                <a:spcPts val="1800"/>
              </a:spcAft>
            </a:pPr>
            <a:r>
              <a:rPr lang="en-US" altLang="en-US" sz="2800" b="1" dirty="0" smtClean="0">
                <a:ea typeface="ＭＳ Ｐゴシック" panose="020B0600070205080204" pitchFamily="34" charset="-128"/>
              </a:rPr>
              <a:t>YES!</a:t>
            </a:r>
          </a:p>
          <a:p>
            <a:pPr eaLnBrk="1" hangingPunct="1">
              <a:spcAft>
                <a:spcPts val="1800"/>
              </a:spcAft>
            </a:pPr>
            <a:r>
              <a:rPr lang="en-US" altLang="en-US" sz="2800" dirty="0" smtClean="0">
                <a:ea typeface="ＭＳ Ｐゴシック" panose="020B0600070205080204" pitchFamily="34" charset="-128"/>
              </a:rPr>
              <a:t>The phrase, “do not like green eggs and ham” was taken directly from someone else’s work, word for word, and was not cited appropriately.</a:t>
            </a:r>
          </a:p>
        </p:txBody>
      </p:sp>
      <p:sp>
        <p:nvSpPr>
          <p:cNvPr id="19459" name="TextBox 2"/>
          <p:cNvSpPr txBox="1">
            <a:spLocks noChangeArrowheads="1"/>
          </p:cNvSpPr>
          <p:nvPr/>
        </p:nvSpPr>
        <p:spPr bwMode="auto">
          <a:xfrm>
            <a:off x="457200" y="6343650"/>
            <a:ext cx="1841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600">
              <a:latin typeface="Helvetica Light"/>
            </a:endParaRPr>
          </a:p>
          <a:p>
            <a:pPr eaLnBrk="1" hangingPunct="1"/>
            <a:r>
              <a:rPr lang="en-US" altLang="en-US" sz="600">
                <a:latin typeface="Helvetica Light"/>
              </a:rPr>
              <a:t>© 2013 Azman &amp; Fox and used with permission.</a:t>
            </a:r>
          </a:p>
        </p:txBody>
      </p:sp>
      <p:sp>
        <p:nvSpPr>
          <p:cNvPr id="4" name="Title 1"/>
          <p:cNvSpPr txBox="1">
            <a:spLocks/>
          </p:cNvSpPr>
          <p:nvPr/>
        </p:nvSpPr>
        <p:spPr bwMode="auto">
          <a:xfrm>
            <a:off x="301625" y="228600"/>
            <a:ext cx="8534400" cy="758825"/>
          </a:xfrm>
          <a:prstGeom prst="rect">
            <a:avLst/>
          </a:prstGeom>
          <a:noFill/>
          <a:ln w="9525">
            <a:noFill/>
            <a:miter lim="800000"/>
            <a:headEnd/>
            <a:tailEnd/>
          </a:ln>
        </p:spPr>
        <p:txBody>
          <a:bodyPr anchor="b"/>
          <a:lstStyle/>
          <a:p>
            <a:pPr algn="ctr">
              <a:defRPr/>
            </a:pPr>
            <a:r>
              <a:rPr lang="en-US" sz="3300">
                <a:solidFill>
                  <a:srgbClr val="E10000"/>
                </a:solidFill>
                <a:latin typeface="+mj-lt"/>
                <a:ea typeface="ＭＳ Ｐゴシック" pitchFamily="-105" charset="-128"/>
                <a:cs typeface="ＭＳ Ｐゴシック" pitchFamily="-105" charset="-128"/>
              </a:rPr>
              <a:t>Is this plagiarism?</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bwMode="auto">
          <a:xfrm>
            <a:off x="1828800" y="1676400"/>
            <a:ext cx="7007225"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Aft>
                <a:spcPts val="1800"/>
              </a:spcAft>
              <a:buFont typeface="Wingdings 2" panose="05020102010507070707" pitchFamily="18" charset="2"/>
              <a:buNone/>
            </a:pPr>
            <a:r>
              <a:rPr lang="en-US" altLang="en-US" sz="2800" b="1" dirty="0" smtClean="0">
                <a:ea typeface="ＭＳ Ｐゴシック" panose="020B0600070205080204" pitchFamily="34" charset="-128"/>
              </a:rPr>
              <a:t>Many people “do not like green eggs and ham.”</a:t>
            </a:r>
          </a:p>
          <a:p>
            <a:pPr eaLnBrk="1" hangingPunct="1">
              <a:spcAft>
                <a:spcPts val="1800"/>
              </a:spcAft>
            </a:pPr>
            <a:r>
              <a:rPr lang="en-US" altLang="en-US" sz="2800" dirty="0" smtClean="0">
                <a:ea typeface="ＭＳ Ｐゴシック" panose="020B0600070205080204" pitchFamily="34" charset="-128"/>
              </a:rPr>
              <a:t>Is this plagiarism?</a:t>
            </a:r>
          </a:p>
          <a:p>
            <a:pPr eaLnBrk="1" hangingPunct="1">
              <a:spcAft>
                <a:spcPts val="1800"/>
              </a:spcAft>
            </a:pPr>
            <a:r>
              <a:rPr lang="en-US" altLang="en-US" sz="2800" b="1" dirty="0" smtClean="0">
                <a:ea typeface="ＭＳ Ｐゴシック" panose="020B0600070205080204" pitchFamily="34" charset="-128"/>
              </a:rPr>
              <a:t>YES!</a:t>
            </a:r>
          </a:p>
          <a:p>
            <a:pPr eaLnBrk="1" hangingPunct="1">
              <a:spcAft>
                <a:spcPts val="1800"/>
              </a:spcAft>
            </a:pPr>
            <a:r>
              <a:rPr lang="en-US" altLang="en-US" sz="2800" dirty="0" smtClean="0">
                <a:ea typeface="ＭＳ Ｐゴシック" panose="020B0600070205080204" pitchFamily="34" charset="-128"/>
              </a:rPr>
              <a:t>The phrase “do not like green eggs and ham” is in quotes, showing that it is in fact someone else’s work, but there is no reference listed as a citation.</a:t>
            </a:r>
            <a:endParaRPr lang="en-US" altLang="en-US" sz="2000" dirty="0" smtClean="0">
              <a:ea typeface="ＭＳ Ｐゴシック" panose="020B0600070205080204" pitchFamily="34" charset="-128"/>
            </a:endParaRPr>
          </a:p>
        </p:txBody>
      </p:sp>
      <p:sp>
        <p:nvSpPr>
          <p:cNvPr id="20483" name="TextBox 2"/>
          <p:cNvSpPr txBox="1">
            <a:spLocks noChangeArrowheads="1"/>
          </p:cNvSpPr>
          <p:nvPr/>
        </p:nvSpPr>
        <p:spPr bwMode="auto">
          <a:xfrm>
            <a:off x="457200" y="6343650"/>
            <a:ext cx="1841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600">
              <a:latin typeface="Helvetica Light"/>
            </a:endParaRPr>
          </a:p>
          <a:p>
            <a:pPr eaLnBrk="1" hangingPunct="1"/>
            <a:r>
              <a:rPr lang="en-US" altLang="en-US" sz="600">
                <a:latin typeface="Helvetica Light"/>
              </a:rPr>
              <a:t>© 2013 Azman &amp; Fox and used with permission.</a:t>
            </a:r>
          </a:p>
        </p:txBody>
      </p:sp>
      <p:sp>
        <p:nvSpPr>
          <p:cNvPr id="4" name="Title 1"/>
          <p:cNvSpPr txBox="1">
            <a:spLocks/>
          </p:cNvSpPr>
          <p:nvPr/>
        </p:nvSpPr>
        <p:spPr bwMode="auto">
          <a:xfrm>
            <a:off x="301625" y="228600"/>
            <a:ext cx="8534400" cy="758825"/>
          </a:xfrm>
          <a:prstGeom prst="rect">
            <a:avLst/>
          </a:prstGeom>
          <a:noFill/>
          <a:ln w="9525">
            <a:noFill/>
            <a:miter lim="800000"/>
            <a:headEnd/>
            <a:tailEnd/>
          </a:ln>
        </p:spPr>
        <p:txBody>
          <a:bodyPr anchor="b"/>
          <a:lstStyle/>
          <a:p>
            <a:pPr algn="ctr">
              <a:defRPr/>
            </a:pPr>
            <a:r>
              <a:rPr lang="en-US" sz="3300">
                <a:solidFill>
                  <a:srgbClr val="E10000"/>
                </a:solidFill>
                <a:latin typeface="+mj-lt"/>
                <a:ea typeface="ＭＳ Ｐゴシック" pitchFamily="-105" charset="-128"/>
                <a:cs typeface="ＭＳ Ｐゴシック" pitchFamily="-105" charset="-128"/>
              </a:rPr>
              <a:t>Is this plagiarism?</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bwMode="auto">
          <a:xfrm>
            <a:off x="1828800" y="1752600"/>
            <a:ext cx="7007225"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Aft>
                <a:spcPts val="1800"/>
              </a:spcAft>
              <a:buFont typeface="Wingdings 2" panose="05020102010507070707" pitchFamily="18" charset="2"/>
              <a:buNone/>
            </a:pPr>
            <a:r>
              <a:rPr lang="en-US" altLang="en-US" sz="2800" b="1" dirty="0" smtClean="0">
                <a:ea typeface="ＭＳ Ｐゴシック" panose="020B0600070205080204" pitchFamily="34" charset="-128"/>
              </a:rPr>
              <a:t>Many people do not like green eggs and ham (Geisel, 1960).</a:t>
            </a:r>
          </a:p>
          <a:p>
            <a:pPr eaLnBrk="1" hangingPunct="1">
              <a:spcAft>
                <a:spcPts val="1800"/>
              </a:spcAft>
            </a:pPr>
            <a:r>
              <a:rPr lang="en-US" altLang="en-US" sz="2800" dirty="0" smtClean="0">
                <a:ea typeface="ＭＳ Ｐゴシック" panose="020B0600070205080204" pitchFamily="34" charset="-128"/>
              </a:rPr>
              <a:t>Is this plagiarism?</a:t>
            </a:r>
          </a:p>
          <a:p>
            <a:pPr eaLnBrk="1" hangingPunct="1">
              <a:spcAft>
                <a:spcPts val="1800"/>
              </a:spcAft>
            </a:pPr>
            <a:r>
              <a:rPr lang="en-US" altLang="en-US" sz="2800" b="1" dirty="0" smtClean="0">
                <a:ea typeface="ＭＳ Ｐゴシック" panose="020B0600070205080204" pitchFamily="34" charset="-128"/>
              </a:rPr>
              <a:t>YES!</a:t>
            </a:r>
          </a:p>
          <a:p>
            <a:pPr eaLnBrk="1" hangingPunct="1">
              <a:spcAft>
                <a:spcPts val="1800"/>
              </a:spcAft>
            </a:pPr>
            <a:r>
              <a:rPr lang="en-US" altLang="en-US" sz="2800" dirty="0" smtClean="0">
                <a:ea typeface="ＭＳ Ｐゴシック" panose="020B0600070205080204" pitchFamily="34" charset="-128"/>
              </a:rPr>
              <a:t>While a citation is present, the phrase “do not like green eggs and ham” is still taken word for word from Geisel’s work. The lack of quotes implies that these are your words, which they are not.</a:t>
            </a:r>
            <a:endParaRPr lang="en-US" altLang="en-US" sz="2000" dirty="0" smtClean="0">
              <a:ea typeface="ＭＳ Ｐゴシック" panose="020B0600070205080204" pitchFamily="34" charset="-128"/>
            </a:endParaRPr>
          </a:p>
        </p:txBody>
      </p:sp>
      <p:sp>
        <p:nvSpPr>
          <p:cNvPr id="21507" name="TextBox 2"/>
          <p:cNvSpPr txBox="1">
            <a:spLocks noChangeArrowheads="1"/>
          </p:cNvSpPr>
          <p:nvPr/>
        </p:nvSpPr>
        <p:spPr bwMode="auto">
          <a:xfrm>
            <a:off x="457200" y="6343650"/>
            <a:ext cx="1841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600">
              <a:latin typeface="Helvetica Light"/>
            </a:endParaRPr>
          </a:p>
          <a:p>
            <a:pPr eaLnBrk="1" hangingPunct="1"/>
            <a:r>
              <a:rPr lang="en-US" altLang="en-US" sz="600">
                <a:latin typeface="Helvetica Light"/>
              </a:rPr>
              <a:t>© 2013 Azman &amp; Fox and used with permission.</a:t>
            </a:r>
          </a:p>
        </p:txBody>
      </p:sp>
      <p:sp>
        <p:nvSpPr>
          <p:cNvPr id="4" name="Title 1"/>
          <p:cNvSpPr txBox="1">
            <a:spLocks/>
          </p:cNvSpPr>
          <p:nvPr/>
        </p:nvSpPr>
        <p:spPr bwMode="auto">
          <a:xfrm>
            <a:off x="301625" y="228600"/>
            <a:ext cx="8534400" cy="758825"/>
          </a:xfrm>
          <a:prstGeom prst="rect">
            <a:avLst/>
          </a:prstGeom>
          <a:noFill/>
          <a:ln w="9525">
            <a:noFill/>
            <a:miter lim="800000"/>
            <a:headEnd/>
            <a:tailEnd/>
          </a:ln>
        </p:spPr>
        <p:txBody>
          <a:bodyPr anchor="b"/>
          <a:lstStyle/>
          <a:p>
            <a:pPr algn="ctr">
              <a:defRPr/>
            </a:pPr>
            <a:r>
              <a:rPr lang="en-US" sz="3300">
                <a:solidFill>
                  <a:srgbClr val="E10000"/>
                </a:solidFill>
                <a:latin typeface="+mj-lt"/>
                <a:ea typeface="ＭＳ Ｐゴシック" pitchFamily="-105" charset="-128"/>
                <a:cs typeface="ＭＳ Ｐゴシック" pitchFamily="-105" charset="-128"/>
              </a:rPr>
              <a:t>Is this plagiarism?</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bwMode="auto">
          <a:xfrm>
            <a:off x="1828800" y="1676400"/>
            <a:ext cx="7007225"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Aft>
                <a:spcPts val="600"/>
              </a:spcAft>
              <a:buFont typeface="Wingdings 2" panose="05020102010507070707" pitchFamily="18" charset="2"/>
              <a:buNone/>
            </a:pPr>
            <a:r>
              <a:rPr lang="en-US" altLang="en-US" sz="2800" b="1" dirty="0" smtClean="0">
                <a:ea typeface="ＭＳ Ｐゴシック" panose="020B0600070205080204" pitchFamily="34" charset="-128"/>
              </a:rPr>
              <a:t>Many people “do not like green eggs and ham” (Geisel, 1960:12).</a:t>
            </a:r>
          </a:p>
          <a:p>
            <a:pPr eaLnBrk="1" hangingPunct="1">
              <a:spcAft>
                <a:spcPts val="600"/>
              </a:spcAft>
            </a:pPr>
            <a:r>
              <a:rPr lang="en-US" altLang="en-US" sz="2800" dirty="0" smtClean="0">
                <a:ea typeface="ＭＳ Ｐゴシック" panose="020B0600070205080204" pitchFamily="34" charset="-128"/>
              </a:rPr>
              <a:t>Is this plagiarism?</a:t>
            </a:r>
          </a:p>
          <a:p>
            <a:pPr eaLnBrk="1" hangingPunct="1">
              <a:spcAft>
                <a:spcPts val="600"/>
              </a:spcAft>
            </a:pPr>
            <a:r>
              <a:rPr lang="en-US" altLang="en-US" sz="2800" b="1" dirty="0" smtClean="0">
                <a:ea typeface="ＭＳ Ｐゴシック" panose="020B0600070205080204" pitchFamily="34" charset="-128"/>
              </a:rPr>
              <a:t>No!</a:t>
            </a:r>
          </a:p>
          <a:p>
            <a:pPr eaLnBrk="1" hangingPunct="1">
              <a:spcAft>
                <a:spcPts val="600"/>
              </a:spcAft>
            </a:pPr>
            <a:r>
              <a:rPr lang="en-US" altLang="en-US" sz="2800" dirty="0" smtClean="0">
                <a:ea typeface="ＭＳ Ｐゴシック" panose="020B0600070205080204" pitchFamily="34" charset="-128"/>
              </a:rPr>
              <a:t>The phrase “do not like green eggs and ham” is in quotes, showing that it is someone else’s work, and the correct citation is in place. However, most instructors would prefer you to paraphrase a quote this short and convey the meaning of the source.</a:t>
            </a:r>
            <a:endParaRPr lang="en-US" altLang="en-US" sz="2000" dirty="0" smtClean="0">
              <a:ea typeface="ＭＳ Ｐゴシック" panose="020B0600070205080204" pitchFamily="34" charset="-128"/>
            </a:endParaRPr>
          </a:p>
        </p:txBody>
      </p:sp>
      <p:sp>
        <p:nvSpPr>
          <p:cNvPr id="22531" name="TextBox 2"/>
          <p:cNvSpPr txBox="1">
            <a:spLocks noChangeArrowheads="1"/>
          </p:cNvSpPr>
          <p:nvPr/>
        </p:nvSpPr>
        <p:spPr bwMode="auto">
          <a:xfrm>
            <a:off x="457200" y="6343650"/>
            <a:ext cx="1841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600">
              <a:latin typeface="Helvetica Light"/>
            </a:endParaRPr>
          </a:p>
          <a:p>
            <a:pPr eaLnBrk="1" hangingPunct="1"/>
            <a:r>
              <a:rPr lang="en-US" altLang="en-US" sz="600">
                <a:latin typeface="Helvetica Light"/>
              </a:rPr>
              <a:t>© 2013 Azman &amp; Fox and used with permission.</a:t>
            </a:r>
          </a:p>
        </p:txBody>
      </p:sp>
      <p:sp>
        <p:nvSpPr>
          <p:cNvPr id="4" name="Title 1"/>
          <p:cNvSpPr txBox="1">
            <a:spLocks/>
          </p:cNvSpPr>
          <p:nvPr/>
        </p:nvSpPr>
        <p:spPr bwMode="auto">
          <a:xfrm>
            <a:off x="301625" y="228600"/>
            <a:ext cx="8534400" cy="758825"/>
          </a:xfrm>
          <a:prstGeom prst="rect">
            <a:avLst/>
          </a:prstGeom>
          <a:noFill/>
          <a:ln w="9525">
            <a:noFill/>
            <a:miter lim="800000"/>
            <a:headEnd/>
            <a:tailEnd/>
          </a:ln>
        </p:spPr>
        <p:txBody>
          <a:bodyPr anchor="b"/>
          <a:lstStyle/>
          <a:p>
            <a:pPr algn="ctr">
              <a:defRPr/>
            </a:pPr>
            <a:r>
              <a:rPr lang="en-US" sz="3300">
                <a:solidFill>
                  <a:srgbClr val="E10000"/>
                </a:solidFill>
                <a:latin typeface="+mj-lt"/>
                <a:ea typeface="ＭＳ Ｐゴシック" pitchFamily="-105" charset="-128"/>
                <a:cs typeface="ＭＳ Ｐゴシック" pitchFamily="-105" charset="-128"/>
              </a:rPr>
              <a:t>Is this plagiarism?</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bwMode="auto">
          <a:xfrm>
            <a:off x="1828800" y="1676400"/>
            <a:ext cx="7007225"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Aft>
                <a:spcPts val="1200"/>
              </a:spcAft>
              <a:buFont typeface="Wingdings 2" panose="05020102010507070707" pitchFamily="18" charset="2"/>
              <a:buNone/>
            </a:pPr>
            <a:r>
              <a:rPr lang="en-US" altLang="en-US" sz="2800" b="1" dirty="0" smtClean="0">
                <a:ea typeface="ＭＳ Ｐゴシック" panose="020B0600070205080204" pitchFamily="34" charset="-128"/>
              </a:rPr>
              <a:t>Many people dislike green ham and eggs (Geisel, 1960).</a:t>
            </a:r>
          </a:p>
          <a:p>
            <a:pPr eaLnBrk="1" hangingPunct="1">
              <a:spcAft>
                <a:spcPts val="1200"/>
              </a:spcAft>
            </a:pPr>
            <a:r>
              <a:rPr lang="en-US" altLang="en-US" sz="2800" dirty="0" smtClean="0">
                <a:ea typeface="ＭＳ Ｐゴシック" panose="020B0600070205080204" pitchFamily="34" charset="-128"/>
              </a:rPr>
              <a:t>Is this plagiarism?</a:t>
            </a:r>
          </a:p>
          <a:p>
            <a:pPr eaLnBrk="1" hangingPunct="1">
              <a:spcAft>
                <a:spcPts val="1200"/>
              </a:spcAft>
            </a:pPr>
            <a:r>
              <a:rPr lang="en-US" altLang="en-US" sz="2800" b="1" dirty="0" smtClean="0">
                <a:ea typeface="ＭＳ Ｐゴシック" panose="020B0600070205080204" pitchFamily="34" charset="-128"/>
              </a:rPr>
              <a:t>YES!</a:t>
            </a:r>
          </a:p>
          <a:p>
            <a:pPr eaLnBrk="1" hangingPunct="1">
              <a:spcAft>
                <a:spcPts val="1200"/>
              </a:spcAft>
            </a:pPr>
            <a:r>
              <a:rPr lang="en-US" altLang="en-US" sz="2800" dirty="0" smtClean="0">
                <a:ea typeface="ＭＳ Ｐゴシック" panose="020B0600070205080204" pitchFamily="34" charset="-128"/>
              </a:rPr>
              <a:t>This is not adequate paraphrasing.  The sentence structure is still too similar to the original quotation, and you can’t put this one in quotes because it’s not the exact words of Geisel.</a:t>
            </a:r>
            <a:endParaRPr lang="en-US" altLang="en-US" sz="2000" dirty="0" smtClean="0">
              <a:ea typeface="ＭＳ Ｐゴシック" panose="020B0600070205080204" pitchFamily="34" charset="-128"/>
            </a:endParaRPr>
          </a:p>
        </p:txBody>
      </p:sp>
      <p:sp>
        <p:nvSpPr>
          <p:cNvPr id="23555" name="TextBox 2"/>
          <p:cNvSpPr txBox="1">
            <a:spLocks noChangeArrowheads="1"/>
          </p:cNvSpPr>
          <p:nvPr/>
        </p:nvSpPr>
        <p:spPr bwMode="auto">
          <a:xfrm>
            <a:off x="457200" y="6343650"/>
            <a:ext cx="1841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600">
              <a:latin typeface="Helvetica Light"/>
            </a:endParaRPr>
          </a:p>
          <a:p>
            <a:pPr eaLnBrk="1" hangingPunct="1"/>
            <a:r>
              <a:rPr lang="en-US" altLang="en-US" sz="600">
                <a:latin typeface="Helvetica Light"/>
              </a:rPr>
              <a:t>© 2013 Azman &amp; Fox and used with permission.</a:t>
            </a:r>
          </a:p>
        </p:txBody>
      </p:sp>
      <p:sp>
        <p:nvSpPr>
          <p:cNvPr id="4" name="Title 1"/>
          <p:cNvSpPr txBox="1">
            <a:spLocks/>
          </p:cNvSpPr>
          <p:nvPr/>
        </p:nvSpPr>
        <p:spPr bwMode="auto">
          <a:xfrm>
            <a:off x="301625" y="228600"/>
            <a:ext cx="8534400" cy="758825"/>
          </a:xfrm>
          <a:prstGeom prst="rect">
            <a:avLst/>
          </a:prstGeom>
          <a:noFill/>
          <a:ln w="9525">
            <a:noFill/>
            <a:miter lim="800000"/>
            <a:headEnd/>
            <a:tailEnd/>
          </a:ln>
        </p:spPr>
        <p:txBody>
          <a:bodyPr anchor="b"/>
          <a:lstStyle/>
          <a:p>
            <a:pPr algn="ctr">
              <a:defRPr/>
            </a:pPr>
            <a:r>
              <a:rPr lang="en-US" sz="3300">
                <a:solidFill>
                  <a:srgbClr val="E10000"/>
                </a:solidFill>
                <a:latin typeface="+mj-lt"/>
                <a:ea typeface="ＭＳ Ｐゴシック" pitchFamily="-105" charset="-128"/>
                <a:cs typeface="ＭＳ Ｐゴシック" pitchFamily="-105" charset="-128"/>
              </a:rPr>
              <a:t>Is this plagiarism?</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1828800" y="1600200"/>
            <a:ext cx="7010400" cy="4876800"/>
          </a:xfrm>
        </p:spPr>
        <p:txBody>
          <a:bodyPr>
            <a:normAutofit fontScale="92500" lnSpcReduction="20000"/>
          </a:bodyPr>
          <a:lstStyle/>
          <a:p>
            <a:pPr eaLnBrk="1" hangingPunct="1">
              <a:lnSpc>
                <a:spcPct val="90000"/>
              </a:lnSpc>
              <a:spcAft>
                <a:spcPts val="600"/>
              </a:spcAft>
              <a:buFont typeface="Wingdings 2" panose="05020102010507070707" pitchFamily="18" charset="2"/>
              <a:buNone/>
              <a:defRPr/>
            </a:pPr>
            <a:r>
              <a:rPr lang="en-US" altLang="en-US" b="1" dirty="0" smtClean="0">
                <a:ea typeface="ＭＳ Ｐゴシック" panose="020B0600070205080204" pitchFamily="34" charset="-128"/>
              </a:rPr>
              <a:t>Lack of familiarity with particular preparation styles of foods is likely to lead to premature rejection based on ignorance rather than an objective appraisal of the inherent taste qualities of that food (Geisel, 1960).</a:t>
            </a:r>
          </a:p>
          <a:p>
            <a:pPr eaLnBrk="1" hangingPunct="1">
              <a:lnSpc>
                <a:spcPct val="90000"/>
              </a:lnSpc>
              <a:spcAft>
                <a:spcPts val="600"/>
              </a:spcAft>
              <a:defRPr/>
            </a:pPr>
            <a:r>
              <a:rPr lang="en-US" altLang="en-US" dirty="0" smtClean="0">
                <a:ea typeface="ＭＳ Ｐゴシック" panose="020B0600070205080204" pitchFamily="34" charset="-128"/>
              </a:rPr>
              <a:t>Is this plagiarism?</a:t>
            </a:r>
          </a:p>
          <a:p>
            <a:pPr eaLnBrk="1" hangingPunct="1">
              <a:lnSpc>
                <a:spcPct val="90000"/>
              </a:lnSpc>
              <a:spcAft>
                <a:spcPts val="600"/>
              </a:spcAft>
              <a:defRPr/>
            </a:pPr>
            <a:r>
              <a:rPr lang="en-US" altLang="en-US" b="1" dirty="0" smtClean="0">
                <a:ea typeface="ＭＳ Ｐゴシック" panose="020B0600070205080204" pitchFamily="34" charset="-128"/>
              </a:rPr>
              <a:t>No!</a:t>
            </a:r>
          </a:p>
          <a:p>
            <a:pPr eaLnBrk="1" hangingPunct="1">
              <a:lnSpc>
                <a:spcPct val="90000"/>
              </a:lnSpc>
              <a:spcAft>
                <a:spcPts val="600"/>
              </a:spcAft>
              <a:defRPr/>
            </a:pPr>
            <a:r>
              <a:rPr lang="en-US" altLang="en-US" dirty="0" smtClean="0">
                <a:ea typeface="ＭＳ Ｐゴシック" panose="020B0600070205080204" pitchFamily="34" charset="-128"/>
              </a:rPr>
              <a:t>This is an adequate paraphrasing that represents Geisel’s intended message, but it’s not very readable. In fact, this pretty much represents everything people hate about academic writing.</a:t>
            </a:r>
          </a:p>
        </p:txBody>
      </p:sp>
      <p:sp>
        <p:nvSpPr>
          <p:cNvPr id="24579" name="TextBox 2"/>
          <p:cNvSpPr txBox="1">
            <a:spLocks noChangeArrowheads="1"/>
          </p:cNvSpPr>
          <p:nvPr/>
        </p:nvSpPr>
        <p:spPr bwMode="auto">
          <a:xfrm>
            <a:off x="457200" y="6343650"/>
            <a:ext cx="1841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600">
              <a:latin typeface="Helvetica Light"/>
            </a:endParaRPr>
          </a:p>
          <a:p>
            <a:pPr eaLnBrk="1" hangingPunct="1"/>
            <a:r>
              <a:rPr lang="en-US" altLang="en-US" sz="600">
                <a:latin typeface="Helvetica Light"/>
              </a:rPr>
              <a:t>© 2013 Azman &amp; Fox and used with permission.</a:t>
            </a:r>
          </a:p>
        </p:txBody>
      </p:sp>
      <p:sp>
        <p:nvSpPr>
          <p:cNvPr id="4" name="Title 1"/>
          <p:cNvSpPr txBox="1">
            <a:spLocks/>
          </p:cNvSpPr>
          <p:nvPr/>
        </p:nvSpPr>
        <p:spPr bwMode="auto">
          <a:xfrm>
            <a:off x="301625" y="228600"/>
            <a:ext cx="8534400" cy="758825"/>
          </a:xfrm>
          <a:prstGeom prst="rect">
            <a:avLst/>
          </a:prstGeom>
          <a:noFill/>
          <a:ln w="9525">
            <a:noFill/>
            <a:miter lim="800000"/>
            <a:headEnd/>
            <a:tailEnd/>
          </a:ln>
        </p:spPr>
        <p:txBody>
          <a:bodyPr anchor="b"/>
          <a:lstStyle/>
          <a:p>
            <a:pPr algn="ctr">
              <a:defRPr/>
            </a:pPr>
            <a:r>
              <a:rPr lang="en-US" sz="3300">
                <a:solidFill>
                  <a:srgbClr val="E10000"/>
                </a:solidFill>
                <a:latin typeface="+mj-lt"/>
                <a:ea typeface="ＭＳ Ｐゴシック" pitchFamily="-105" charset="-128"/>
                <a:cs typeface="ＭＳ Ｐゴシック" pitchFamily="-105" charset="-128"/>
              </a:rPr>
              <a:t>Is this plagiarism?</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bwMode="auto">
          <a:xfrm>
            <a:off x="1828800" y="1524000"/>
            <a:ext cx="7007225"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Aft>
                <a:spcPts val="1200"/>
              </a:spcAft>
              <a:buFont typeface="Wingdings 2" panose="05020102010507070707" pitchFamily="18" charset="2"/>
              <a:buNone/>
            </a:pPr>
            <a:r>
              <a:rPr lang="en-US" altLang="en-US" sz="2800" b="1" dirty="0" smtClean="0">
                <a:ea typeface="ＭＳ Ｐゴシック" panose="020B0600070205080204" pitchFamily="34" charset="-128"/>
              </a:rPr>
              <a:t>Many people have a strong distaste for forest-colored fowl embryos and cured domesticated pig products (Geisel, 1960).</a:t>
            </a:r>
          </a:p>
          <a:p>
            <a:pPr eaLnBrk="1" hangingPunct="1">
              <a:spcAft>
                <a:spcPts val="1200"/>
              </a:spcAft>
            </a:pPr>
            <a:r>
              <a:rPr lang="en-US" altLang="en-US" sz="2800" dirty="0" smtClean="0">
                <a:ea typeface="ＭＳ Ｐゴシック" panose="020B0600070205080204" pitchFamily="34" charset="-128"/>
              </a:rPr>
              <a:t>Is this plagiarism?</a:t>
            </a:r>
          </a:p>
          <a:p>
            <a:pPr eaLnBrk="1" hangingPunct="1">
              <a:spcAft>
                <a:spcPts val="1200"/>
              </a:spcAft>
            </a:pPr>
            <a:r>
              <a:rPr lang="en-US" altLang="en-US" sz="2800" b="1" dirty="0" smtClean="0">
                <a:ea typeface="ＭＳ Ｐゴシック" panose="020B0600070205080204" pitchFamily="34" charset="-128"/>
              </a:rPr>
              <a:t>YES!</a:t>
            </a:r>
          </a:p>
          <a:p>
            <a:pPr eaLnBrk="1" hangingPunct="1">
              <a:spcAft>
                <a:spcPts val="1200"/>
              </a:spcAft>
            </a:pPr>
            <a:r>
              <a:rPr lang="en-US" altLang="en-US" sz="2800" dirty="0" smtClean="0">
                <a:ea typeface="ＭＳ Ｐゴシック" panose="020B0600070205080204" pitchFamily="34" charset="-128"/>
              </a:rPr>
              <a:t>This is still not adequate paraphrasing.  The sentence structure is still too similar to the original quotation, and you still can’t put this one in quotes because it’s not the exact words of Geisel.</a:t>
            </a:r>
          </a:p>
        </p:txBody>
      </p:sp>
      <p:sp>
        <p:nvSpPr>
          <p:cNvPr id="25603" name="TextBox 2"/>
          <p:cNvSpPr txBox="1">
            <a:spLocks noChangeArrowheads="1"/>
          </p:cNvSpPr>
          <p:nvPr/>
        </p:nvSpPr>
        <p:spPr bwMode="auto">
          <a:xfrm>
            <a:off x="457200" y="6343650"/>
            <a:ext cx="1841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600">
              <a:latin typeface="Helvetica Light"/>
            </a:endParaRPr>
          </a:p>
          <a:p>
            <a:pPr eaLnBrk="1" hangingPunct="1"/>
            <a:r>
              <a:rPr lang="en-US" altLang="en-US" sz="600">
                <a:latin typeface="Helvetica Light"/>
              </a:rPr>
              <a:t>© 2013 Azman &amp; Fox and used with permission.</a:t>
            </a:r>
          </a:p>
        </p:txBody>
      </p:sp>
      <p:sp>
        <p:nvSpPr>
          <p:cNvPr id="4" name="Title 1"/>
          <p:cNvSpPr txBox="1">
            <a:spLocks/>
          </p:cNvSpPr>
          <p:nvPr/>
        </p:nvSpPr>
        <p:spPr bwMode="auto">
          <a:xfrm>
            <a:off x="301625" y="228600"/>
            <a:ext cx="8534400" cy="758825"/>
          </a:xfrm>
          <a:prstGeom prst="rect">
            <a:avLst/>
          </a:prstGeom>
          <a:noFill/>
          <a:ln w="9525">
            <a:noFill/>
            <a:miter lim="800000"/>
            <a:headEnd/>
            <a:tailEnd/>
          </a:ln>
        </p:spPr>
        <p:txBody>
          <a:bodyPr anchor="b"/>
          <a:lstStyle/>
          <a:p>
            <a:pPr algn="ctr">
              <a:defRPr/>
            </a:pPr>
            <a:r>
              <a:rPr lang="en-US" sz="3300">
                <a:solidFill>
                  <a:srgbClr val="E10000"/>
                </a:solidFill>
                <a:latin typeface="+mj-lt"/>
                <a:ea typeface="ＭＳ Ｐゴシック" pitchFamily="-105" charset="-128"/>
                <a:cs typeface="ＭＳ Ｐゴシック" pitchFamily="-105" charset="-128"/>
              </a:rPr>
              <a:t>Is this plagiarism?</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bwMode="auto">
          <a:xfrm>
            <a:off x="1828800" y="1600200"/>
            <a:ext cx="7007225"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Aft>
                <a:spcPts val="1200"/>
              </a:spcAft>
            </a:pPr>
            <a:r>
              <a:rPr lang="en-US" altLang="en-US" sz="2800" smtClean="0">
                <a:ea typeface="ＭＳ Ｐゴシック" panose="020B0600070205080204" pitchFamily="34" charset="-128"/>
              </a:rPr>
              <a:t>have a strong distaste = do not like</a:t>
            </a:r>
          </a:p>
          <a:p>
            <a:pPr eaLnBrk="1" hangingPunct="1">
              <a:spcAft>
                <a:spcPts val="1200"/>
              </a:spcAft>
            </a:pPr>
            <a:r>
              <a:rPr lang="en-US" altLang="en-US" sz="2800" smtClean="0">
                <a:ea typeface="ＭＳ Ｐゴシック" panose="020B0600070205080204" pitchFamily="34" charset="-128"/>
              </a:rPr>
              <a:t>forest-colored = green</a:t>
            </a:r>
          </a:p>
          <a:p>
            <a:pPr eaLnBrk="1" hangingPunct="1">
              <a:spcAft>
                <a:spcPts val="1200"/>
              </a:spcAft>
            </a:pPr>
            <a:r>
              <a:rPr lang="en-US" altLang="en-US" sz="2800" smtClean="0">
                <a:ea typeface="ＭＳ Ｐゴシック" panose="020B0600070205080204" pitchFamily="34" charset="-128"/>
              </a:rPr>
              <a:t>fowl embryos = eggs</a:t>
            </a:r>
          </a:p>
          <a:p>
            <a:pPr eaLnBrk="1" hangingPunct="1">
              <a:spcAft>
                <a:spcPts val="1200"/>
              </a:spcAft>
            </a:pPr>
            <a:r>
              <a:rPr lang="en-US" altLang="en-US" sz="2800" smtClean="0">
                <a:ea typeface="ＭＳ Ｐゴシック" panose="020B0600070205080204" pitchFamily="34" charset="-128"/>
              </a:rPr>
              <a:t>and = and</a:t>
            </a:r>
          </a:p>
          <a:p>
            <a:pPr eaLnBrk="1" hangingPunct="1">
              <a:spcAft>
                <a:spcPts val="1200"/>
              </a:spcAft>
            </a:pPr>
            <a:r>
              <a:rPr lang="en-US" altLang="en-US" sz="2800" smtClean="0">
                <a:ea typeface="ＭＳ Ｐゴシック" panose="020B0600070205080204" pitchFamily="34" charset="-128"/>
              </a:rPr>
              <a:t>cured domesticated pig products = ham</a:t>
            </a:r>
          </a:p>
          <a:p>
            <a:pPr eaLnBrk="1" hangingPunct="1">
              <a:spcAft>
                <a:spcPts val="1200"/>
              </a:spcAft>
            </a:pPr>
            <a:r>
              <a:rPr lang="en-US" altLang="en-US" sz="2800" b="1" smtClean="0">
                <a:ea typeface="ＭＳ Ｐゴシック" panose="020B0600070205080204" pitchFamily="34" charset="-128"/>
              </a:rPr>
              <a:t>This is Turnitin’s #3 “Find – Replace”</a:t>
            </a:r>
            <a:endParaRPr lang="en-US" altLang="en-US" sz="2800" smtClean="0">
              <a:ea typeface="ＭＳ Ｐゴシック" panose="020B0600070205080204" pitchFamily="34" charset="-128"/>
            </a:endParaRPr>
          </a:p>
        </p:txBody>
      </p:sp>
      <p:sp>
        <p:nvSpPr>
          <p:cNvPr id="26627" name="TextBox 2"/>
          <p:cNvSpPr txBox="1">
            <a:spLocks noChangeArrowheads="1"/>
          </p:cNvSpPr>
          <p:nvPr/>
        </p:nvSpPr>
        <p:spPr bwMode="auto">
          <a:xfrm>
            <a:off x="457200" y="6343650"/>
            <a:ext cx="1841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600">
              <a:latin typeface="Helvetica Light"/>
            </a:endParaRPr>
          </a:p>
          <a:p>
            <a:pPr eaLnBrk="1" hangingPunct="1"/>
            <a:r>
              <a:rPr lang="en-US" altLang="en-US" sz="600">
                <a:latin typeface="Helvetica Light"/>
              </a:rPr>
              <a:t>© 2013 Azman &amp; Fox and used with permission.</a:t>
            </a:r>
          </a:p>
        </p:txBody>
      </p:sp>
      <p:sp>
        <p:nvSpPr>
          <p:cNvPr id="4" name="Title 1"/>
          <p:cNvSpPr txBox="1">
            <a:spLocks/>
          </p:cNvSpPr>
          <p:nvPr/>
        </p:nvSpPr>
        <p:spPr bwMode="auto">
          <a:xfrm>
            <a:off x="301625" y="228600"/>
            <a:ext cx="8534400" cy="758825"/>
          </a:xfrm>
          <a:prstGeom prst="rect">
            <a:avLst/>
          </a:prstGeom>
          <a:noFill/>
          <a:ln w="9525">
            <a:noFill/>
            <a:miter lim="800000"/>
            <a:headEnd/>
            <a:tailEnd/>
          </a:ln>
        </p:spPr>
        <p:txBody>
          <a:bodyPr anchor="b"/>
          <a:lstStyle/>
          <a:p>
            <a:pPr algn="ctr">
              <a:defRPr/>
            </a:pPr>
            <a:r>
              <a:rPr lang="en-US" sz="3300">
                <a:solidFill>
                  <a:srgbClr val="E10000"/>
                </a:solidFill>
                <a:latin typeface="+mj-lt"/>
                <a:ea typeface="ＭＳ Ｐゴシック" pitchFamily="-105" charset="-128"/>
                <a:cs typeface="ＭＳ Ｐゴシック" pitchFamily="-105" charset="-128"/>
              </a:rPr>
              <a:t>Is this plagiarism?</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bwMode="auto">
          <a:xfrm>
            <a:off x="1828800" y="1828800"/>
            <a:ext cx="7007225"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Aft>
                <a:spcPts val="1200"/>
              </a:spcAft>
              <a:buFont typeface="Wingdings 2" panose="05020102010507070707" pitchFamily="18" charset="2"/>
              <a:buNone/>
            </a:pPr>
            <a:r>
              <a:rPr lang="en-US" altLang="en-US" b="1" dirty="0" smtClean="0">
                <a:ea typeface="ＭＳ Ｐゴシック" panose="020B0600070205080204" pitchFamily="34" charset="-128"/>
              </a:rPr>
              <a:t>When something is unfamiliar or foreign to us, we tend not to judge it fairly (Geisel, 1960).</a:t>
            </a:r>
          </a:p>
          <a:p>
            <a:pPr eaLnBrk="1" hangingPunct="1">
              <a:spcAft>
                <a:spcPts val="600"/>
              </a:spcAft>
            </a:pPr>
            <a:r>
              <a:rPr lang="en-US" altLang="en-US" sz="2800" dirty="0" smtClean="0">
                <a:ea typeface="ＭＳ Ｐゴシック" panose="020B0600070205080204" pitchFamily="34" charset="-128"/>
              </a:rPr>
              <a:t>Is this plagiarism?</a:t>
            </a:r>
          </a:p>
          <a:p>
            <a:pPr eaLnBrk="1" hangingPunct="1">
              <a:spcAft>
                <a:spcPts val="600"/>
              </a:spcAft>
            </a:pPr>
            <a:r>
              <a:rPr lang="en-US" altLang="en-US" sz="2800" b="1" dirty="0" smtClean="0">
                <a:ea typeface="ＭＳ Ｐゴシック" panose="020B0600070205080204" pitchFamily="34" charset="-128"/>
              </a:rPr>
              <a:t>No!</a:t>
            </a:r>
          </a:p>
          <a:p>
            <a:pPr eaLnBrk="1" hangingPunct="1">
              <a:spcAft>
                <a:spcPts val="600"/>
              </a:spcAft>
            </a:pPr>
            <a:r>
              <a:rPr lang="en-US" altLang="en-US" sz="2800" dirty="0" smtClean="0">
                <a:ea typeface="ＭＳ Ｐゴシック" panose="020B0600070205080204" pitchFamily="34" charset="-128"/>
              </a:rPr>
              <a:t>Finally, we have an adequate paraphrasing that accurately represents Geisel’s message and that is clear and easily understood.</a:t>
            </a:r>
          </a:p>
        </p:txBody>
      </p:sp>
      <p:sp>
        <p:nvSpPr>
          <p:cNvPr id="27651" name="TextBox 2"/>
          <p:cNvSpPr txBox="1">
            <a:spLocks noChangeArrowheads="1"/>
          </p:cNvSpPr>
          <p:nvPr/>
        </p:nvSpPr>
        <p:spPr bwMode="auto">
          <a:xfrm>
            <a:off x="457200" y="6343650"/>
            <a:ext cx="1841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600">
              <a:latin typeface="Helvetica Light"/>
            </a:endParaRPr>
          </a:p>
          <a:p>
            <a:pPr eaLnBrk="1" hangingPunct="1"/>
            <a:r>
              <a:rPr lang="en-US" altLang="en-US" sz="600">
                <a:latin typeface="Helvetica Light"/>
              </a:rPr>
              <a:t>© 2013 Azman &amp; Fox and used with permission.</a:t>
            </a:r>
          </a:p>
        </p:txBody>
      </p:sp>
      <p:sp>
        <p:nvSpPr>
          <p:cNvPr id="4" name="Title 1"/>
          <p:cNvSpPr txBox="1">
            <a:spLocks/>
          </p:cNvSpPr>
          <p:nvPr/>
        </p:nvSpPr>
        <p:spPr bwMode="auto">
          <a:xfrm>
            <a:off x="301625" y="228600"/>
            <a:ext cx="8534400" cy="758825"/>
          </a:xfrm>
          <a:prstGeom prst="rect">
            <a:avLst/>
          </a:prstGeom>
          <a:noFill/>
          <a:ln w="9525">
            <a:noFill/>
            <a:miter lim="800000"/>
            <a:headEnd/>
            <a:tailEnd/>
          </a:ln>
        </p:spPr>
        <p:txBody>
          <a:bodyPr anchor="b"/>
          <a:lstStyle/>
          <a:p>
            <a:pPr algn="ctr">
              <a:defRPr/>
            </a:pPr>
            <a:r>
              <a:rPr lang="en-US" sz="3300">
                <a:solidFill>
                  <a:srgbClr val="E10000"/>
                </a:solidFill>
                <a:latin typeface="+mj-lt"/>
                <a:ea typeface="ＭＳ Ｐゴシック" pitchFamily="-105" charset="-128"/>
                <a:cs typeface="ＭＳ Ｐゴシック" pitchFamily="-105" charset="-128"/>
              </a:rPr>
              <a:t>Is this plagiarism?</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338" y="3171825"/>
            <a:ext cx="6057900" cy="353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3" name="Title 1"/>
          <p:cNvSpPr>
            <a:spLocks noGrp="1"/>
          </p:cNvSpPr>
          <p:nvPr>
            <p:ph type="title"/>
          </p:nvPr>
        </p:nvSpPr>
        <p:spPr bwMode="auto">
          <a:xfrm>
            <a:off x="1104900" y="533400"/>
            <a:ext cx="6934200" cy="868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ltLang="en-US" smtClean="0">
              <a:ea typeface="ＭＳ Ｐゴシック" panose="020B0600070205080204" pitchFamily="34" charset="-128"/>
            </a:endParaRPr>
          </a:p>
        </p:txBody>
      </p:sp>
      <p:sp>
        <p:nvSpPr>
          <p:cNvPr id="20484"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altLang="en-US" sz="4000" smtClean="0">
                <a:ea typeface="ＭＳ Ｐゴシック" panose="020B0600070205080204" pitchFamily="34" charset="-128"/>
              </a:rPr>
              <a:t>And</a:t>
            </a:r>
          </a:p>
          <a:p>
            <a:pPr lvl="1"/>
            <a:r>
              <a:rPr lang="en-ZA" altLang="en-US" sz="3600" smtClean="0">
                <a:ea typeface="ＭＳ Ｐゴシック" panose="020B0600070205080204" pitchFamily="34" charset="-128"/>
              </a:rPr>
              <a:t> Retrieves results that contain </a:t>
            </a:r>
            <a:r>
              <a:rPr lang="en-ZA" altLang="en-US" sz="3600" b="1" smtClean="0">
                <a:ea typeface="ＭＳ Ｐゴシック" panose="020B0600070205080204" pitchFamily="34" charset="-128"/>
              </a:rPr>
              <a:t>both </a:t>
            </a:r>
            <a:r>
              <a:rPr lang="en-ZA" altLang="en-US" sz="3600" smtClean="0">
                <a:ea typeface="ＭＳ Ｐゴシック" panose="020B0600070205080204" pitchFamily="34" charset="-128"/>
              </a:rPr>
              <a:t>search terms</a:t>
            </a:r>
          </a:p>
        </p:txBody>
      </p:sp>
    </p:spTree>
    <p:extLst>
      <p:ext uri="{BB962C8B-B14F-4D97-AF65-F5344CB8AC3E}">
        <p14:creationId xmlns:p14="http://schemas.microsoft.com/office/powerpoint/2010/main" val="2619902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ltLang="en-US" smtClean="0">
              <a:ea typeface="ＭＳ Ｐゴシック" panose="020B0600070205080204" pitchFamily="34" charset="-128"/>
            </a:endParaRPr>
          </a:p>
        </p:txBody>
      </p:sp>
      <p:sp>
        <p:nvSpPr>
          <p:cNvPr id="28675" name="Title 1"/>
          <p:cNvSpPr txBox="1">
            <a:spLocks/>
          </p:cNvSpPr>
          <p:nvPr/>
        </p:nvSpPr>
        <p:spPr bwMode="auto">
          <a:xfrm>
            <a:off x="1104900" y="504825"/>
            <a:ext cx="69342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ZA" altLang="en-US" sz="4400">
                <a:latin typeface="Calibri" panose="020F0502020204030204" pitchFamily="34" charset="0"/>
              </a:rPr>
              <a:t>Referencing</a:t>
            </a:r>
          </a:p>
        </p:txBody>
      </p:sp>
      <p:pic>
        <p:nvPicPr>
          <p:cNvPr id="28676" name="Picture 1"/>
          <p:cNvPicPr>
            <a:picLocks noChangeAspect="1"/>
          </p:cNvPicPr>
          <p:nvPr/>
        </p:nvPicPr>
        <p:blipFill>
          <a:blip r:embed="rId2">
            <a:extLst>
              <a:ext uri="{28A0092B-C50C-407E-A947-70E740481C1C}">
                <a14:useLocalDpi xmlns:a14="http://schemas.microsoft.com/office/drawing/2010/main" val="0"/>
              </a:ext>
            </a:extLst>
          </a:blip>
          <a:srcRect b="5208"/>
          <a:stretch>
            <a:fillRect/>
          </a:stretch>
        </p:blipFill>
        <p:spPr bwMode="auto">
          <a:xfrm>
            <a:off x="304800" y="1219200"/>
            <a:ext cx="8610600"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bwMode="auto">
          <a:xfrm>
            <a:off x="457200" y="685800"/>
            <a:ext cx="8610600" cy="571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altLang="en-US" sz="2800" dirty="0" smtClean="0">
                <a:ea typeface="ＭＳ Ｐゴシック" panose="020B0600070205080204" pitchFamily="34" charset="-128"/>
              </a:rPr>
              <a:t>“Fraud prevention may thus entail chances for banks to enhance the relationships with their customers. It gives banks the opportunity to (re-)assure customer trust in their services (Guardian Analytics, 2011)” (Hoffman &amp; </a:t>
            </a:r>
            <a:r>
              <a:rPr lang="en-ZA" altLang="en-US" sz="2800" dirty="0" err="1" smtClean="0">
                <a:ea typeface="ＭＳ Ｐゴシック" panose="020B0600070205080204" pitchFamily="34" charset="-128"/>
              </a:rPr>
              <a:t>Birnbrich</a:t>
            </a:r>
            <a:r>
              <a:rPr lang="en-ZA" altLang="en-US" sz="2800" dirty="0" smtClean="0">
                <a:ea typeface="ＭＳ Ｐゴシック" panose="020B0600070205080204" pitchFamily="34" charset="-128"/>
              </a:rPr>
              <a:t> 2012:391).</a:t>
            </a:r>
          </a:p>
          <a:p>
            <a:r>
              <a:rPr lang="en-ZA" altLang="en-US" sz="2800" dirty="0" smtClean="0">
                <a:ea typeface="ＭＳ Ｐゴシック" panose="020B0600070205080204" pitchFamily="34" charset="-128"/>
              </a:rPr>
              <a:t>Visible fraud prevention strategies have proven to be an effective way to increase customer confidence in a bank (Hoffman and </a:t>
            </a:r>
            <a:r>
              <a:rPr lang="en-ZA" altLang="en-US" sz="2800" dirty="0" err="1" smtClean="0">
                <a:ea typeface="ＭＳ Ｐゴシック" panose="020B0600070205080204" pitchFamily="34" charset="-128"/>
              </a:rPr>
              <a:t>Birnbrich</a:t>
            </a:r>
            <a:r>
              <a:rPr lang="en-ZA" altLang="en-US" sz="2800" dirty="0" smtClean="0">
                <a:ea typeface="ＭＳ Ｐゴシック" panose="020B0600070205080204" pitchFamily="34" charset="-128"/>
              </a:rPr>
              <a:t> 2012).</a:t>
            </a:r>
          </a:p>
          <a:p>
            <a:r>
              <a:rPr lang="en-ZA" altLang="en-US" sz="2800" dirty="0" smtClean="0">
                <a:ea typeface="ＭＳ Ｐゴシック" panose="020B0600070205080204" pitchFamily="34" charset="-128"/>
              </a:rPr>
              <a:t>According to Hoffman and </a:t>
            </a:r>
            <a:r>
              <a:rPr lang="en-ZA" altLang="en-US" sz="2800" dirty="0" err="1" smtClean="0">
                <a:ea typeface="ＭＳ Ｐゴシック" panose="020B0600070205080204" pitchFamily="34" charset="-128"/>
              </a:rPr>
              <a:t>Birnbrich</a:t>
            </a:r>
            <a:r>
              <a:rPr lang="en-ZA" altLang="en-US" sz="2800" dirty="0" smtClean="0">
                <a:ea typeface="ＭＳ Ｐゴシック" panose="020B0600070205080204" pitchFamily="34" charset="-128"/>
              </a:rPr>
              <a:t> (2012) visible fraud </a:t>
            </a:r>
            <a:r>
              <a:rPr lang="en-ZA" altLang="en-US" sz="2800" dirty="0">
                <a:ea typeface="ＭＳ Ｐゴシック" panose="020B0600070205080204" pitchFamily="34" charset="-128"/>
              </a:rPr>
              <a:t>prevention strategies have proven to be an effective way to increase customer confidence in a </a:t>
            </a:r>
            <a:r>
              <a:rPr lang="en-ZA" altLang="en-US" sz="2800" dirty="0" smtClean="0">
                <a:ea typeface="ＭＳ Ｐゴシック" panose="020B0600070205080204" pitchFamily="34" charset="-128"/>
              </a:rPr>
              <a:t>bank.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xfrm>
            <a:off x="1104900" y="533400"/>
            <a:ext cx="6934200" cy="868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ltLang="en-US" smtClean="0">
              <a:ea typeface="ＭＳ Ｐゴシック" panose="020B0600070205080204" pitchFamily="34" charset="-128"/>
            </a:endParaRPr>
          </a:p>
        </p:txBody>
      </p:sp>
      <p:sp>
        <p:nvSpPr>
          <p:cNvPr id="30723"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ZA" altLang="en-US" dirty="0" smtClean="0">
                <a:ea typeface="ＭＳ Ｐゴシック" panose="020B0600070205080204" pitchFamily="34" charset="-128"/>
              </a:rPr>
              <a:t>Hoffman, A.O.I. &amp; </a:t>
            </a:r>
            <a:r>
              <a:rPr lang="en-ZA" altLang="en-US" dirty="0" err="1" smtClean="0">
                <a:ea typeface="ＭＳ Ｐゴシック" panose="020B0600070205080204" pitchFamily="34" charset="-128"/>
              </a:rPr>
              <a:t>Birnbrich</a:t>
            </a:r>
            <a:r>
              <a:rPr lang="en-ZA" altLang="en-US" dirty="0" smtClean="0">
                <a:ea typeface="ＭＳ Ｐゴシック" panose="020B0600070205080204" pitchFamily="34" charset="-128"/>
              </a:rPr>
              <a:t>, C., 2012 ‘The impact of fraud prevention on bank-customer relationships: An empirical investigation in retail banking’, </a:t>
            </a:r>
            <a:r>
              <a:rPr lang="en-ZA" altLang="en-US" i="1" dirty="0" smtClean="0">
                <a:ea typeface="ＭＳ Ｐゴシック" panose="020B0600070205080204" pitchFamily="34" charset="-128"/>
              </a:rPr>
              <a:t>International Journal of Bank Marketing, </a:t>
            </a:r>
            <a:r>
              <a:rPr lang="en-ZA" altLang="en-US" dirty="0" smtClean="0">
                <a:ea typeface="ＭＳ Ｐゴシック" panose="020B0600070205080204" pitchFamily="34" charset="-128"/>
              </a:rPr>
              <a:t>30(5), 390-407</a:t>
            </a:r>
            <a:endParaRPr lang="en-ZA" altLang="en-US" i="1" dirty="0" smtClean="0">
              <a:ea typeface="ＭＳ Ｐゴシック" panose="020B0600070205080204" pitchFamily="34" charset="-128"/>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Activity</a:t>
            </a:r>
            <a:endParaRPr lang="en-ZA" dirty="0"/>
          </a:p>
        </p:txBody>
      </p:sp>
      <p:sp>
        <p:nvSpPr>
          <p:cNvPr id="3" name="Content Placeholder 2"/>
          <p:cNvSpPr>
            <a:spLocks noGrp="1"/>
          </p:cNvSpPr>
          <p:nvPr>
            <p:ph idx="1"/>
          </p:nvPr>
        </p:nvSpPr>
        <p:spPr/>
        <p:txBody>
          <a:bodyPr/>
          <a:lstStyle/>
          <a:p>
            <a:pPr marL="0" indent="0">
              <a:buNone/>
            </a:pPr>
            <a:r>
              <a:rPr lang="en-ZA" dirty="0" smtClean="0"/>
              <a:t>Are parachutes an effective intervention?</a:t>
            </a:r>
          </a:p>
          <a:p>
            <a:r>
              <a:rPr lang="en-ZA" dirty="0" smtClean="0"/>
              <a:t>Paraphrase the provided article and discuss the merits of prescribing a single scientific testing method across the board</a:t>
            </a:r>
            <a:endParaRPr lang="en-ZA" dirty="0"/>
          </a:p>
        </p:txBody>
      </p:sp>
    </p:spTree>
    <p:extLst>
      <p:ext uri="{BB962C8B-B14F-4D97-AF65-F5344CB8AC3E}">
        <p14:creationId xmlns:p14="http://schemas.microsoft.com/office/powerpoint/2010/main" val="1583191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xfrm>
            <a:off x="1104900" y="584199"/>
            <a:ext cx="6934200" cy="868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altLang="en-US" dirty="0" smtClean="0">
                <a:ea typeface="ＭＳ Ｐゴシック" panose="020B0600070205080204" pitchFamily="34" charset="-128"/>
              </a:rPr>
              <a:t>Nare@davinci.ac.za</a:t>
            </a:r>
            <a:r>
              <a:rPr lang="en-ZA" altLang="en-US" dirty="0" smtClean="0">
                <a:ea typeface="ＭＳ Ｐゴシック" panose="020B0600070205080204" pitchFamily="34" charset="-128"/>
              </a:rPr>
              <a:t/>
            </a:r>
            <a:br>
              <a:rPr lang="en-ZA" altLang="en-US" dirty="0" smtClean="0">
                <a:ea typeface="ＭＳ Ｐゴシック" panose="020B0600070205080204" pitchFamily="34" charset="-128"/>
              </a:rPr>
            </a:br>
            <a:endParaRPr lang="en-ZA" altLang="en-US" dirty="0" smtClean="0">
              <a:ea typeface="ＭＳ Ｐゴシック" panose="020B0600070205080204" pitchFamily="34" charset="-128"/>
            </a:endParaRPr>
          </a:p>
        </p:txBody>
      </p:sp>
      <p:sp>
        <p:nvSpPr>
          <p:cNvPr id="33795"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lang="en-ZA" altLang="en-US" dirty="0" smtClean="0">
              <a:ea typeface="ＭＳ Ｐゴシック" panose="020B0600070205080204" pitchFamily="34" charset="-128"/>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3925888" y="3429000"/>
            <a:ext cx="3351212" cy="3048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ZA"/>
          </a:p>
        </p:txBody>
      </p:sp>
      <p:sp>
        <p:nvSpPr>
          <p:cNvPr id="5" name="Oval 4"/>
          <p:cNvSpPr/>
          <p:nvPr/>
        </p:nvSpPr>
        <p:spPr>
          <a:xfrm>
            <a:off x="1866900" y="3429000"/>
            <a:ext cx="3351213" cy="304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ZA"/>
          </a:p>
        </p:txBody>
      </p:sp>
      <p:sp>
        <p:nvSpPr>
          <p:cNvPr id="21508" name="Title 1"/>
          <p:cNvSpPr>
            <a:spLocks noGrp="1"/>
          </p:cNvSpPr>
          <p:nvPr>
            <p:ph type="title"/>
          </p:nvPr>
        </p:nvSpPr>
        <p:spPr bwMode="auto">
          <a:xfrm>
            <a:off x="1104900" y="533400"/>
            <a:ext cx="6934200" cy="868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ltLang="en-US" smtClean="0">
              <a:ea typeface="ＭＳ Ｐゴシック" panose="020B0600070205080204" pitchFamily="34" charset="-128"/>
            </a:endParaRPr>
          </a:p>
        </p:txBody>
      </p:sp>
      <p:sp>
        <p:nvSpPr>
          <p:cNvPr id="3" name="Content Placeholder 2"/>
          <p:cNvSpPr>
            <a:spLocks noGrp="1"/>
          </p:cNvSpPr>
          <p:nvPr>
            <p:ph idx="1"/>
          </p:nvPr>
        </p:nvSpPr>
        <p:spPr/>
        <p:txBody>
          <a:bodyPr/>
          <a:lstStyle/>
          <a:p>
            <a:pPr>
              <a:buFont typeface="Arial" charset="0"/>
              <a:buChar char="•"/>
              <a:defRPr/>
            </a:pPr>
            <a:r>
              <a:rPr lang="en-ZA" sz="4000" dirty="0" smtClean="0"/>
              <a:t>Not</a:t>
            </a:r>
          </a:p>
          <a:p>
            <a:pPr lvl="1">
              <a:buFont typeface="Arial" charset="0"/>
              <a:buChar char="–"/>
              <a:defRPr/>
            </a:pPr>
            <a:r>
              <a:rPr lang="en-ZA" sz="3600" dirty="0"/>
              <a:t> </a:t>
            </a:r>
            <a:r>
              <a:rPr lang="en-ZA" sz="3600" dirty="0" smtClean="0"/>
              <a:t>Retrieves results that include first term, but exclude second term</a:t>
            </a:r>
          </a:p>
          <a:p>
            <a:pPr marL="457200" lvl="1" indent="0">
              <a:buFont typeface="Arial" charset="0"/>
              <a:buNone/>
              <a:defRPr/>
            </a:pPr>
            <a:endParaRPr lang="en-ZA" sz="3600" dirty="0"/>
          </a:p>
        </p:txBody>
      </p:sp>
    </p:spTree>
    <p:extLst>
      <p:ext uri="{BB962C8B-B14F-4D97-AF65-F5344CB8AC3E}">
        <p14:creationId xmlns:p14="http://schemas.microsoft.com/office/powerpoint/2010/main" val="4083722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1104900" y="533400"/>
            <a:ext cx="6934200" cy="868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altLang="en-US" smtClean="0">
                <a:ea typeface="ＭＳ Ｐゴシック" panose="020B0600070205080204" pitchFamily="34" charset="-128"/>
              </a:rPr>
              <a:t>Wildcard and Truncation</a:t>
            </a:r>
          </a:p>
        </p:txBody>
      </p:sp>
      <p:sp>
        <p:nvSpPr>
          <p:cNvPr id="2253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altLang="en-US" sz="4000" smtClean="0">
                <a:ea typeface="ＭＳ Ｐゴシック" panose="020B0600070205080204" pitchFamily="34" charset="-128"/>
              </a:rPr>
              <a:t>Truncation</a:t>
            </a:r>
          </a:p>
          <a:p>
            <a:pPr lvl="1"/>
            <a:r>
              <a:rPr lang="en-ZA" altLang="en-US" sz="3600" smtClean="0">
                <a:ea typeface="ＭＳ Ｐゴシック" panose="020B0600070205080204" pitchFamily="34" charset="-128"/>
              </a:rPr>
              <a:t> Retrieves all words that </a:t>
            </a:r>
            <a:r>
              <a:rPr lang="en-ZA" altLang="en-US" sz="3600" b="1" smtClean="0">
                <a:ea typeface="ＭＳ Ｐゴシック" panose="020B0600070205080204" pitchFamily="34" charset="-128"/>
              </a:rPr>
              <a:t>start with the same letters</a:t>
            </a:r>
          </a:p>
          <a:p>
            <a:pPr lvl="2"/>
            <a:r>
              <a:rPr lang="en-ZA" altLang="en-US" sz="3200" b="1" smtClean="0">
                <a:ea typeface="ＭＳ Ｐゴシック" panose="020B0600070205080204" pitchFamily="34" charset="-128"/>
              </a:rPr>
              <a:t>Educat? Will give “education, educator educate”</a:t>
            </a:r>
          </a:p>
        </p:txBody>
      </p:sp>
    </p:spTree>
    <p:extLst>
      <p:ext uri="{BB962C8B-B14F-4D97-AF65-F5344CB8AC3E}">
        <p14:creationId xmlns:p14="http://schemas.microsoft.com/office/powerpoint/2010/main" val="3980157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1104900" y="533400"/>
            <a:ext cx="6934200" cy="868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ltLang="en-US" smtClean="0">
              <a:ea typeface="ＭＳ Ｐゴシック" panose="020B0600070205080204" pitchFamily="34" charset="-128"/>
            </a:endParaRPr>
          </a:p>
        </p:txBody>
      </p:sp>
      <p:sp>
        <p:nvSpPr>
          <p:cNvPr id="23555"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altLang="en-US" sz="4000" smtClean="0">
                <a:ea typeface="ＭＳ Ｐゴシック" panose="020B0600070205080204" pitchFamily="34" charset="-128"/>
              </a:rPr>
              <a:t>Wildcard</a:t>
            </a:r>
          </a:p>
          <a:p>
            <a:pPr lvl="1"/>
            <a:r>
              <a:rPr lang="en-ZA" altLang="en-US" sz="3600" smtClean="0">
                <a:ea typeface="ＭＳ Ｐゴシック" panose="020B0600070205080204" pitchFamily="34" charset="-128"/>
              </a:rPr>
              <a:t> Replaces a letter </a:t>
            </a:r>
            <a:r>
              <a:rPr lang="en-ZA" altLang="en-US" sz="3600" b="1" smtClean="0">
                <a:ea typeface="ＭＳ Ｐゴシック" panose="020B0600070205080204" pitchFamily="34" charset="-128"/>
              </a:rPr>
              <a:t>inside a word</a:t>
            </a:r>
          </a:p>
          <a:p>
            <a:pPr lvl="2"/>
            <a:r>
              <a:rPr lang="en-ZA" altLang="en-US" sz="3200" b="1" smtClean="0">
                <a:ea typeface="ＭＳ Ｐゴシック" panose="020B0600070205080204" pitchFamily="34" charset="-128"/>
              </a:rPr>
              <a:t>Wom?n will give “woman” AND women</a:t>
            </a:r>
          </a:p>
          <a:p>
            <a:pPr lvl="2"/>
            <a:endParaRPr lang="en-ZA" altLang="en-US" sz="3200" b="1" smtClean="0">
              <a:ea typeface="ＭＳ Ｐゴシック" panose="020B0600070205080204" pitchFamily="34" charset="-128"/>
            </a:endParaRPr>
          </a:p>
          <a:p>
            <a:pPr lvl="2"/>
            <a:endParaRPr lang="en-ZA" altLang="en-US" sz="3200" b="1" smtClean="0">
              <a:ea typeface="ＭＳ Ｐゴシック" panose="020B0600070205080204" pitchFamily="34" charset="-128"/>
            </a:endParaRPr>
          </a:p>
          <a:p>
            <a:pPr lvl="2"/>
            <a:endParaRPr lang="en-ZA" altLang="en-US" sz="3200" b="1" smtClean="0">
              <a:ea typeface="ＭＳ Ｐゴシック" panose="020B0600070205080204" pitchFamily="34" charset="-128"/>
            </a:endParaRPr>
          </a:p>
        </p:txBody>
      </p:sp>
    </p:spTree>
    <p:extLst>
      <p:ext uri="{BB962C8B-B14F-4D97-AF65-F5344CB8AC3E}">
        <p14:creationId xmlns:p14="http://schemas.microsoft.com/office/powerpoint/2010/main" val="3664218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1104900" y="533400"/>
            <a:ext cx="6934200" cy="868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altLang="en-US" smtClean="0">
                <a:ea typeface="ＭＳ Ｐゴシック" panose="020B0600070205080204" pitchFamily="34" charset="-128"/>
              </a:rPr>
              <a:t>Quotationmarks</a:t>
            </a:r>
          </a:p>
        </p:txBody>
      </p:sp>
      <p:sp>
        <p:nvSpPr>
          <p:cNvPr id="24579"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altLang="en-US" sz="4000" smtClean="0">
                <a:ea typeface="ＭＳ Ｐゴシック" panose="020B0600070205080204" pitchFamily="34" charset="-128"/>
              </a:rPr>
              <a:t>Searches for an exact phrase</a:t>
            </a:r>
          </a:p>
          <a:p>
            <a:pPr lvl="1"/>
            <a:r>
              <a:rPr lang="en-ZA" altLang="en-US" sz="3600" smtClean="0">
                <a:ea typeface="ＭＳ Ｐゴシック" panose="020B0600070205080204" pitchFamily="34" charset="-128"/>
              </a:rPr>
              <a:t> “truth and reconciliation” will only give results that include “truth and reconciliation” in that order</a:t>
            </a:r>
          </a:p>
          <a:p>
            <a:pPr lvl="1"/>
            <a:r>
              <a:rPr lang="en-ZA" altLang="en-US" sz="3600" smtClean="0">
                <a:ea typeface="ＭＳ Ｐゴシック" panose="020B0600070205080204" pitchFamily="34" charset="-128"/>
              </a:rPr>
              <a:t> Truth and reconciliation will give results for “truth” and results for “reconciliation” and “truth and reconciliation” </a:t>
            </a:r>
          </a:p>
        </p:txBody>
      </p:sp>
    </p:spTree>
    <p:extLst>
      <p:ext uri="{BB962C8B-B14F-4D97-AF65-F5344CB8AC3E}">
        <p14:creationId xmlns:p14="http://schemas.microsoft.com/office/powerpoint/2010/main" val="1753613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Wikipedia and other -</a:t>
            </a:r>
            <a:r>
              <a:rPr lang="en-ZA" dirty="0" err="1" smtClean="0"/>
              <a:t>pedias</a:t>
            </a:r>
            <a:endParaRPr lang="en-ZA" dirty="0"/>
          </a:p>
        </p:txBody>
      </p:sp>
      <p:sp>
        <p:nvSpPr>
          <p:cNvPr id="4" name="Content Placeholder 3"/>
          <p:cNvSpPr>
            <a:spLocks noGrp="1"/>
          </p:cNvSpPr>
          <p:nvPr>
            <p:ph idx="1"/>
          </p:nvPr>
        </p:nvSpPr>
        <p:spPr/>
        <p:txBody>
          <a:bodyPr/>
          <a:lstStyle/>
          <a:p>
            <a:endParaRPr lang="en-ZA" dirty="0"/>
          </a:p>
        </p:txBody>
      </p:sp>
      <p:pic>
        <p:nvPicPr>
          <p:cNvPr id="5" name="Picture 4"/>
          <p:cNvPicPr>
            <a:picLocks noChangeAspect="1"/>
          </p:cNvPicPr>
          <p:nvPr/>
        </p:nvPicPr>
        <p:blipFill>
          <a:blip r:embed="rId2"/>
          <a:stretch>
            <a:fillRect/>
          </a:stretch>
        </p:blipFill>
        <p:spPr>
          <a:xfrm>
            <a:off x="304800" y="1350962"/>
            <a:ext cx="8534400" cy="5143500"/>
          </a:xfrm>
          <a:prstGeom prst="rect">
            <a:avLst/>
          </a:prstGeom>
        </p:spPr>
      </p:pic>
    </p:spTree>
    <p:extLst>
      <p:ext uri="{BB962C8B-B14F-4D97-AF65-F5344CB8AC3E}">
        <p14:creationId xmlns:p14="http://schemas.microsoft.com/office/powerpoint/2010/main" val="3723843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21470"/>
          <a:stretch/>
        </p:blipFill>
        <p:spPr>
          <a:xfrm>
            <a:off x="457200" y="2179636"/>
            <a:ext cx="8229599" cy="4449764"/>
          </a:xfrm>
          <a:prstGeom prst="rect">
            <a:avLst/>
          </a:prstGeom>
        </p:spPr>
      </p:pic>
      <p:sp>
        <p:nvSpPr>
          <p:cNvPr id="25603" name="Title 1"/>
          <p:cNvSpPr>
            <a:spLocks noGrp="1"/>
          </p:cNvSpPr>
          <p:nvPr>
            <p:ph type="title"/>
          </p:nvPr>
        </p:nvSpPr>
        <p:spPr bwMode="auto">
          <a:xfrm>
            <a:off x="1104900" y="533400"/>
            <a:ext cx="6934200" cy="868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ea typeface="ＭＳ Ｐゴシック" panose="020B0600070205080204" pitchFamily="34" charset="-128"/>
              </a:rPr>
              <a:t>Putting it into practice</a:t>
            </a:r>
          </a:p>
        </p:txBody>
      </p:sp>
      <p:sp>
        <p:nvSpPr>
          <p:cNvPr id="25604" name="Content Placeholder 2"/>
          <p:cNvSpPr>
            <a:spLocks noGrp="1"/>
          </p:cNvSpPr>
          <p:nvPr>
            <p:ph idx="1"/>
          </p:nvPr>
        </p:nvSpPr>
        <p:spPr bwMode="auto">
          <a:xfrm>
            <a:off x="457199" y="1397000"/>
            <a:ext cx="82296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en-US" sz="2200" dirty="0" smtClean="0">
                <a:ea typeface="ＭＳ Ｐゴシック" panose="020B0600070205080204" pitchFamily="34" charset="-128"/>
              </a:rPr>
              <a:t>In this example, I’ve searched for research methodology and it’s yielded 5 180 000 hits </a:t>
            </a:r>
          </a:p>
        </p:txBody>
      </p:sp>
      <p:sp>
        <p:nvSpPr>
          <p:cNvPr id="3" name="Left Arrow 2"/>
          <p:cNvSpPr>
            <a:spLocks noChangeArrowheads="1"/>
          </p:cNvSpPr>
          <p:nvPr/>
        </p:nvSpPr>
        <p:spPr bwMode="auto">
          <a:xfrm>
            <a:off x="3429000" y="2819400"/>
            <a:ext cx="914400" cy="381000"/>
          </a:xfrm>
          <a:prstGeom prst="leftArrow">
            <a:avLst>
              <a:gd name="adj1" fmla="val 50000"/>
              <a:gd name="adj2" fmla="val 50000"/>
            </a:avLst>
          </a:prstGeom>
          <a:solidFill>
            <a:srgbClr val="FF0000"/>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mn-lt"/>
              <a:ea typeface="+mn-ea"/>
            </a:endParaRPr>
          </a:p>
        </p:txBody>
      </p:sp>
    </p:spTree>
    <p:extLst>
      <p:ext uri="{BB962C8B-B14F-4D97-AF65-F5344CB8AC3E}">
        <p14:creationId xmlns:p14="http://schemas.microsoft.com/office/powerpoint/2010/main" val="3338238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DV_R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DV RDE PPT Temp 2012</Template>
  <TotalTime>4582</TotalTime>
  <Words>1292</Words>
  <Application>Microsoft Office PowerPoint</Application>
  <PresentationFormat>On-screen Show (4:3)</PresentationFormat>
  <Paragraphs>133</Paragraphs>
  <Slides>34</Slides>
  <Notes>1</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34</vt:i4>
      </vt:variant>
    </vt:vector>
  </HeadingPairs>
  <TitlesOfParts>
    <vt:vector size="46" baseType="lpstr">
      <vt:lpstr>ＭＳ Ｐゴシック</vt:lpstr>
      <vt:lpstr>Arial</vt:lpstr>
      <vt:lpstr>Calibri</vt:lpstr>
      <vt:lpstr>Georgia</vt:lpstr>
      <vt:lpstr>Helvetica Light</vt:lpstr>
      <vt:lpstr>Verdana</vt:lpstr>
      <vt:lpstr>Wingdings 2</vt:lpstr>
      <vt:lpstr>DV_RDE</vt:lpstr>
      <vt:lpstr>Custom Design</vt:lpstr>
      <vt:lpstr>1_Custom Design</vt:lpstr>
      <vt:lpstr>2_Custom Design</vt:lpstr>
      <vt:lpstr>3_Custom Design</vt:lpstr>
      <vt:lpstr>Professional Writing</vt:lpstr>
      <vt:lpstr>Boolean Search terms</vt:lpstr>
      <vt:lpstr>PowerPoint Presentation</vt:lpstr>
      <vt:lpstr>PowerPoint Presentation</vt:lpstr>
      <vt:lpstr>Wildcard and Truncation</vt:lpstr>
      <vt:lpstr>PowerPoint Presentation</vt:lpstr>
      <vt:lpstr>Quotationmarks</vt:lpstr>
      <vt:lpstr>Wikipedia and other -pedias</vt:lpstr>
      <vt:lpstr>Putting it into practice</vt:lpstr>
      <vt:lpstr>Putting it into practice</vt:lpstr>
      <vt:lpstr>Putting it into practice</vt:lpstr>
      <vt:lpstr>Putting it into practice</vt:lpstr>
      <vt:lpstr>Putting it into practice</vt:lpstr>
      <vt:lpstr>Acknowledging sources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vt:lpstr>
      <vt:lpstr>Nare@davinci.ac.za </vt:lpstr>
    </vt:vector>
  </TitlesOfParts>
  <Company>Da Vinci Labs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Tania Eybers</dc:creator>
  <cp:lastModifiedBy>Bernard Mashiane</cp:lastModifiedBy>
  <cp:revision>198</cp:revision>
  <dcterms:created xsi:type="dcterms:W3CDTF">2008-02-04T09:30:24Z</dcterms:created>
  <dcterms:modified xsi:type="dcterms:W3CDTF">2017-08-14T09:36:48Z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TC011812271033</vt:lpwstr>
  </property>
</Properties>
</file>